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0" r:id="rId2"/>
  </p:sldMasterIdLst>
  <p:notesMasterIdLst>
    <p:notesMasterId r:id="rId72"/>
  </p:notesMasterIdLst>
  <p:sldIdLst>
    <p:sldId id="364" r:id="rId3"/>
    <p:sldId id="259" r:id="rId4"/>
    <p:sldId id="362" r:id="rId5"/>
    <p:sldId id="363" r:id="rId6"/>
    <p:sldId id="264" r:id="rId7"/>
    <p:sldId id="273" r:id="rId8"/>
    <p:sldId id="271" r:id="rId9"/>
    <p:sldId id="270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98" r:id="rId26"/>
    <p:sldId id="299" r:id="rId27"/>
    <p:sldId id="300" r:id="rId28"/>
    <p:sldId id="301" r:id="rId29"/>
    <p:sldId id="303" r:id="rId30"/>
    <p:sldId id="304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6" r:id="rId39"/>
    <p:sldId id="317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38" r:id="rId60"/>
    <p:sldId id="339" r:id="rId61"/>
    <p:sldId id="340" r:id="rId62"/>
    <p:sldId id="341" r:id="rId63"/>
    <p:sldId id="343" r:id="rId64"/>
    <p:sldId id="344" r:id="rId65"/>
    <p:sldId id="345" r:id="rId66"/>
    <p:sldId id="346" r:id="rId67"/>
    <p:sldId id="347" r:id="rId68"/>
    <p:sldId id="348" r:id="rId69"/>
    <p:sldId id="349" r:id="rId70"/>
    <p:sldId id="361" r:id="rId71"/>
  </p:sldIdLst>
  <p:sldSz cx="12192000" cy="6858000"/>
  <p:notesSz cx="6858000" cy="9144000"/>
  <p:embeddedFontLst>
    <p:embeddedFont>
      <p:font typeface="Arial Black" panose="020B0604020202020204" pitchFamily="34" charset="0"/>
      <p:regular r:id="rId73"/>
      <p:bold r:id="rId74"/>
    </p:embeddedFont>
    <p:embeddedFont>
      <p:font typeface="Bookman Old Style" panose="02050604050505020204" pitchFamily="18" charset="0"/>
      <p:regular r:id="rId75"/>
      <p:bold r:id="rId76"/>
      <p:italic r:id="rId77"/>
      <p:boldItalic r:id="rId78"/>
    </p:embeddedFont>
    <p:embeddedFont>
      <p:font typeface="Calibri" panose="020F0502020204030204" pitchFamily="34" charset="0"/>
      <p:regular r:id="rId79"/>
      <p:bold r:id="rId80"/>
      <p:italic r:id="rId81"/>
      <p:boldItalic r:id="rId82"/>
    </p:embeddedFont>
    <p:embeddedFont>
      <p:font typeface="Calibri Light" panose="020F0302020204030204" pitchFamily="34" charset="0"/>
      <p:regular r:id="rId83"/>
      <p:italic r:id="rId84"/>
    </p:embeddedFont>
    <p:embeddedFont>
      <p:font typeface="Century Gothic" panose="020B0502020202020204" pitchFamily="34" charset="0"/>
      <p:regular r:id="rId85"/>
      <p:bold r:id="rId86"/>
      <p:italic r:id="rId87"/>
      <p:boldItalic r:id="rId88"/>
    </p:embeddedFont>
    <p:embeddedFont>
      <p:font typeface="Comic Sans MS" panose="030F0902030302020204" pitchFamily="66" charset="0"/>
      <p:regular r:id="rId89"/>
      <p:bold r:id="rId90"/>
      <p:italic r:id="rId91"/>
      <p:boldItalic r:id="rId92"/>
    </p:embeddedFont>
    <p:embeddedFont>
      <p:font typeface="Sorts Mill Goudy" panose="02000503000000000000" pitchFamily="2" charset="0"/>
      <p:regular r:id="rId93"/>
      <p:italic r:id="rId94"/>
    </p:embeddedFont>
    <p:embeddedFont>
      <p:font typeface="Verdana" panose="020B0604030504040204" pitchFamily="34" charset="0"/>
      <p:regular r:id="rId95"/>
      <p:bold r:id="rId96"/>
      <p:italic r:id="rId97"/>
      <p:boldItalic r:id="rId9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0" roundtripDataSignature="AMtx7mjXlQRuhMJVAEAXSXiDUBPHm+UZd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aldo Vincenzo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5411F9-42F1-4B1D-B45F-D8E9DA090C15}">
  <a:tblStyle styleId="{015411F9-42F1-4B1D-B45F-D8E9DA090C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88" d="100"/>
          <a:sy n="88" d="100"/>
        </p:scale>
        <p:origin x="184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font" Target="fonts/font12.fntdata"/><Relationship Id="rId89" Type="http://schemas.openxmlformats.org/officeDocument/2006/relationships/font" Target="fonts/font17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123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font" Target="fonts/font18.fntdata"/><Relationship Id="rId95" Type="http://schemas.openxmlformats.org/officeDocument/2006/relationships/font" Target="fonts/font23.fntdata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font" Target="fonts/font8.fntdata"/><Relationship Id="rId85" Type="http://schemas.openxmlformats.org/officeDocument/2006/relationships/font" Target="fonts/font13.fntdata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24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88" Type="http://schemas.openxmlformats.org/officeDocument/2006/relationships/font" Target="fonts/font16.fntdata"/><Relationship Id="rId91" Type="http://schemas.openxmlformats.org/officeDocument/2006/relationships/font" Target="fonts/font19.fntdata"/><Relationship Id="rId96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font" Target="fonts/font14.fntdata"/><Relationship Id="rId94" Type="http://schemas.openxmlformats.org/officeDocument/2006/relationships/font" Target="fonts/font22.fntdata"/><Relationship Id="rId12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4.fntdata"/><Relationship Id="rId97" Type="http://schemas.openxmlformats.org/officeDocument/2006/relationships/font" Target="fonts/font25.fntdata"/><Relationship Id="rId120" Type="http://customschemas.google.com/relationships/presentationmetadata" Target="metadata"/><Relationship Id="rId125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font" Target="fonts/font15.fntdata"/><Relationship Id="rId61" Type="http://schemas.openxmlformats.org/officeDocument/2006/relationships/slide" Target="slides/slide59.xml"/><Relationship Id="rId82" Type="http://schemas.openxmlformats.org/officeDocument/2006/relationships/font" Target="fonts/font10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font" Target="fonts/font5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93" Type="http://schemas.openxmlformats.org/officeDocument/2006/relationships/font" Target="fonts/font21.fntdata"/><Relationship Id="rId98" Type="http://schemas.openxmlformats.org/officeDocument/2006/relationships/font" Target="fonts/font26.fntdata"/><Relationship Id="rId121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0" name="Google Shape;30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01" name="Google Shape;301;p18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85:notes"/>
          <p:cNvSpPr txBox="1"/>
          <p:nvPr/>
        </p:nvSpPr>
        <p:spPr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1" name="Google Shape;841;p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86:notes"/>
          <p:cNvSpPr txBox="1"/>
          <p:nvPr/>
        </p:nvSpPr>
        <p:spPr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0" name="Google Shape;850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8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8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0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27" name="Google Shape;27;p108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108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108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108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108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7"/>
          <p:cNvSpPr txBox="1"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7"/>
          <p:cNvSpPr txBox="1"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1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8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8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118"/>
          <p:cNvSpPr txBox="1">
            <a:spLocks noGrp="1"/>
          </p:cNvSpPr>
          <p:nvPr>
            <p:ph type="body" idx="2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83" name="Google Shape;83;p118"/>
          <p:cNvSpPr txBox="1">
            <a:spLocks noGrp="1"/>
          </p:cNvSpPr>
          <p:nvPr>
            <p:ph type="body" idx="3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118"/>
          <p:cNvSpPr txBox="1">
            <a:spLocks noGrp="1"/>
          </p:cNvSpPr>
          <p:nvPr>
            <p:ph type="body" idx="4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85" name="Google Shape;85;p11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9"/>
          <p:cNvSpPr txBox="1"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9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91" name="Google Shape;91;p119"/>
          <p:cNvSpPr txBox="1">
            <a:spLocks noGrp="1"/>
          </p:cNvSpPr>
          <p:nvPr>
            <p:ph type="body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11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0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0"/>
          <p:cNvSpPr>
            <a:spLocks noGrp="1"/>
          </p:cNvSpPr>
          <p:nvPr>
            <p:ph type="pic" idx="2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20"/>
          <p:cNvSpPr txBox="1">
            <a:spLocks noGrp="1"/>
          </p:cNvSpPr>
          <p:nvPr>
            <p:ph type="body" idx="1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9" name="Google Shape;99;p12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1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21"/>
          <p:cNvSpPr>
            <a:spLocks noGrp="1"/>
          </p:cNvSpPr>
          <p:nvPr>
            <p:ph type="pic" idx="2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121"/>
          <p:cNvSpPr txBox="1">
            <a:spLocks noGrp="1"/>
          </p:cNvSpPr>
          <p:nvPr>
            <p:ph type="body" idx="1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06" name="Google Shape;106;p12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2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2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2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22"/>
          <p:cNvSpPr txBox="1"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2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2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2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3"/>
          <p:cNvSpPr txBox="1"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23"/>
          <p:cNvSpPr txBox="1">
            <a:spLocks noGrp="1"/>
          </p:cNvSpPr>
          <p:nvPr>
            <p:ph type="body" idx="1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8" name="Google Shape;118;p123"/>
          <p:cNvSpPr txBox="1">
            <a:spLocks noGrp="1"/>
          </p:cNvSpPr>
          <p:nvPr>
            <p:ph type="body" idx="2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2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2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2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2" name="Google Shape;122;p12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23" name="Google Shape;123;p123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4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24"/>
          <p:cNvSpPr txBox="1"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2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2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2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5"/>
          <p:cNvSpPr txBox="1"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25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3" name="Google Shape;133;p125"/>
          <p:cNvSpPr txBox="1">
            <a:spLocks noGrp="1"/>
          </p:cNvSpPr>
          <p:nvPr>
            <p:ph type="body" idx="2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2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2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2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37" name="Google Shape;137;p125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38" name="Google Shape;138;p125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6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26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42" name="Google Shape;142;p126"/>
          <p:cNvSpPr txBox="1">
            <a:spLocks noGrp="1"/>
          </p:cNvSpPr>
          <p:nvPr>
            <p:ph type="body" idx="2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2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2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2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9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9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5" name="Google Shape;35;p10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7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27"/>
          <p:cNvSpPr txBox="1">
            <a:spLocks noGrp="1"/>
          </p:cNvSpPr>
          <p:nvPr>
            <p:ph type="body" idx="1"/>
          </p:nvPr>
        </p:nvSpPr>
        <p:spPr>
          <a:xfrm rot="5400000">
            <a:off x="3143778" y="-1773766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49" name="Google Shape;149;p12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2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2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8"/>
          <p:cNvSpPr txBox="1">
            <a:spLocks noGrp="1"/>
          </p:cNvSpPr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28"/>
          <p:cNvSpPr txBox="1">
            <a:spLocks noGrp="1"/>
          </p:cNvSpPr>
          <p:nvPr>
            <p:ph type="body" idx="1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55" name="Google Shape;155;p12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2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2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FD03-E5C5-4959-9321-D362851BE319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43EA-710F-40D2-850C-45492CCA1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553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FD03-E5C5-4959-9321-D362851BE319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43EA-710F-40D2-850C-45492CCA1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935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FD03-E5C5-4959-9321-D362851BE319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43EA-710F-40D2-850C-45492CCA1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515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FD03-E5C5-4959-9321-D362851BE319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43EA-710F-40D2-850C-45492CCA1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121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FD03-E5C5-4959-9321-D362851BE319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43EA-710F-40D2-850C-45492CCA1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230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FD03-E5C5-4959-9321-D362851BE319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43EA-710F-40D2-850C-45492CCA1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934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FD03-E5C5-4959-9321-D362851BE319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43EA-710F-40D2-850C-45492CCA1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848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FD03-E5C5-4959-9321-D362851BE319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43EA-710F-40D2-850C-45492CCA1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7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FD03-E5C5-4959-9321-D362851BE319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43EA-710F-40D2-850C-45492CCA1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387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FD03-E5C5-4959-9321-D362851BE319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43EA-710F-40D2-850C-45492CCA1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6007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FD03-E5C5-4959-9321-D362851BE319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43EA-710F-40D2-850C-45492CCA1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417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279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5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1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body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6" name="Google Shape;46;p11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">
  <p:cSld name="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3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abella" type="tbl">
  <p:cSld name="TAB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, diagramma o organigramma" type="dgm">
  <p:cSld name="DIAGRAM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5"/>
          <p:cNvSpPr>
            <a:spLocks noGrp="1"/>
          </p:cNvSpPr>
          <p:nvPr>
            <p:ph type="dgm" idx="2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Google Shape;63;p115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, testo e grafico" type="txAndChart">
  <p:cSld name="TEXT_AND_CHAR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9" name="Google Shape;69;p116"/>
          <p:cNvSpPr>
            <a:spLocks noGrp="1"/>
          </p:cNvSpPr>
          <p:nvPr>
            <p:ph type="chart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11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07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Google Shape;11;p107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07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" name="Google Shape;13;p107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107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" name="Google Shape;15;p107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6" name="Google Shape;16;p107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07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10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0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0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4FD03-E5C5-4959-9321-D362851BE319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343EA-710F-40D2-850C-45492CCA1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53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ail.it/" TargetMode="External"/><Relationship Id="rId2" Type="http://schemas.openxmlformats.org/officeDocument/2006/relationships/hyperlink" Target="https://www.inps.it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arrotondati in diagonale 7"/>
          <p:cNvSpPr/>
          <p:nvPr/>
        </p:nvSpPr>
        <p:spPr>
          <a:xfrm>
            <a:off x="1000125" y="2735469"/>
            <a:ext cx="10113264" cy="1491933"/>
          </a:xfrm>
          <a:prstGeom prst="round2Diag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6" descr="Logo_ASM[1]">
            <a:extLst>
              <a:ext uri="{FF2B5EF4-FFF2-40B4-BE49-F238E27FC236}">
                <a16:creationId xmlns:a16="http://schemas.microsoft.com/office/drawing/2014/main" id="{304BAD6A-E646-4685-B436-4B97B6D44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05"/>
          <a:stretch/>
        </p:blipFill>
        <p:spPr bwMode="auto">
          <a:xfrm>
            <a:off x="2008680" y="6057477"/>
            <a:ext cx="646079" cy="64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CA9703F-782A-4ACB-8C75-340C136CA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988"/>
          <a:stretch/>
        </p:blipFill>
        <p:spPr>
          <a:xfrm>
            <a:off x="6056757" y="6105798"/>
            <a:ext cx="1177285" cy="52466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7BC4879-88CA-44E3-AAEE-175A9EAC8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929" y="5984759"/>
            <a:ext cx="438557" cy="54011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59F3972-1033-436C-9F49-4D786A6C5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084" y="475683"/>
            <a:ext cx="1383375" cy="147136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2ED5ECE-8286-4FE7-9202-C29D097AE02B}"/>
              </a:ext>
            </a:extLst>
          </p:cNvPr>
          <p:cNvSpPr txBox="1"/>
          <p:nvPr/>
        </p:nvSpPr>
        <p:spPr>
          <a:xfrm>
            <a:off x="2159460" y="456771"/>
            <a:ext cx="77945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STRUTTURA INTERAZIENDALE COMPLESSA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REGIONALE DI MEDICINA LEGALE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Direttore Prof. Aldo DI FAZIO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magine 15" descr="Immagine correlata">
            <a:extLst>
              <a:ext uri="{FF2B5EF4-FFF2-40B4-BE49-F238E27FC236}">
                <a16:creationId xmlns:a16="http://schemas.microsoft.com/office/drawing/2014/main" id="{9B7204E5-F324-4EC3-BE07-669A215A2C3D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50"/>
          <a:stretch/>
        </p:blipFill>
        <p:spPr bwMode="auto">
          <a:xfrm>
            <a:off x="4076646" y="6015906"/>
            <a:ext cx="558224" cy="70444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C6C5661A-EA52-4258-B433-D809CECFB92B}"/>
              </a:ext>
            </a:extLst>
          </p:cNvPr>
          <p:cNvSpPr/>
          <p:nvPr/>
        </p:nvSpPr>
        <p:spPr>
          <a:xfrm>
            <a:off x="9362554" y="5820428"/>
            <a:ext cx="114861" cy="704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1467771" y="2896222"/>
            <a:ext cx="9144000" cy="114188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MEDICINA LEGALE PREVIDENZIALE INAIL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Infortunio e malattia professionale</a:t>
            </a:r>
          </a:p>
        </p:txBody>
      </p:sp>
      <p:sp>
        <p:nvSpPr>
          <p:cNvPr id="6" name="Rettangolo 5"/>
          <p:cNvSpPr/>
          <p:nvPr/>
        </p:nvSpPr>
        <p:spPr>
          <a:xfrm>
            <a:off x="5509067" y="1691874"/>
            <a:ext cx="1237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LEZIONE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33179" y="4610287"/>
            <a:ext cx="6189741" cy="923330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PROF. ALDO DI FAZIO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DOCENTE A CONTRATTO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DIRETTORE SIC REGIONALE DI MEDICINA LEGALE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7415" y="20945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69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 txBox="1"/>
          <p:nvPr/>
        </p:nvSpPr>
        <p:spPr>
          <a:xfrm>
            <a:off x="3319466" y="442475"/>
            <a:ext cx="5017141" cy="1077218"/>
          </a:xfrm>
          <a:prstGeom prst="rect">
            <a:avLst/>
          </a:prstGeom>
          <a:solidFill>
            <a:srgbClr val="AADF5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INFORTUNIO SUL LAVORO</a:t>
            </a:r>
            <a:endParaRPr/>
          </a:p>
        </p:txBody>
      </p:sp>
      <p:sp>
        <p:nvSpPr>
          <p:cNvPr id="323" name="Google Shape;323;p19"/>
          <p:cNvSpPr txBox="1"/>
          <p:nvPr/>
        </p:nvSpPr>
        <p:spPr>
          <a:xfrm>
            <a:off x="1038233" y="1904999"/>
            <a:ext cx="3689342" cy="4572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FFFF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DA CAUSA VIOLENTA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19"/>
          <p:cNvSpPr txBox="1"/>
          <p:nvPr/>
        </p:nvSpPr>
        <p:spPr>
          <a:xfrm>
            <a:off x="1038233" y="2584103"/>
            <a:ext cx="4562467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IN OCCASIONE DI LAVORO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19"/>
          <p:cNvSpPr txBox="1"/>
          <p:nvPr/>
        </p:nvSpPr>
        <p:spPr>
          <a:xfrm>
            <a:off x="1092957" y="4181650"/>
            <a:ext cx="3124200" cy="45720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CUI CONSEGUA :</a:t>
            </a:r>
            <a:endParaRPr/>
          </a:p>
        </p:txBody>
      </p:sp>
      <p:sp>
        <p:nvSpPr>
          <p:cNvPr id="326" name="Google Shape;326;p19"/>
          <p:cNvSpPr txBox="1"/>
          <p:nvPr/>
        </p:nvSpPr>
        <p:spPr>
          <a:xfrm>
            <a:off x="5463654" y="3401706"/>
            <a:ext cx="16002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MORTE</a:t>
            </a:r>
            <a:endParaRPr/>
          </a:p>
        </p:txBody>
      </p:sp>
      <p:sp>
        <p:nvSpPr>
          <p:cNvPr id="327" name="Google Shape;327;p19"/>
          <p:cNvSpPr txBox="1"/>
          <p:nvPr/>
        </p:nvSpPr>
        <p:spPr>
          <a:xfrm>
            <a:off x="5463654" y="5041296"/>
            <a:ext cx="4648200" cy="461665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FFFF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DANNO BIOLOGICO 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19"/>
          <p:cNvSpPr txBox="1"/>
          <p:nvPr/>
        </p:nvSpPr>
        <p:spPr>
          <a:xfrm>
            <a:off x="5480713" y="3994752"/>
            <a:ext cx="4191000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INABILITA’ TEMPORANEA ASSOLUTA</a:t>
            </a:r>
            <a:endParaRPr/>
          </a:p>
        </p:txBody>
      </p:sp>
      <p:cxnSp>
        <p:nvCxnSpPr>
          <p:cNvPr id="329" name="Google Shape;329;p19"/>
          <p:cNvCxnSpPr/>
          <p:nvPr/>
        </p:nvCxnSpPr>
        <p:spPr>
          <a:xfrm rot="10800000" flipH="1">
            <a:off x="4217157" y="3759959"/>
            <a:ext cx="825690" cy="324662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0" name="Google Shape;330;p19"/>
          <p:cNvCxnSpPr/>
          <p:nvPr/>
        </p:nvCxnSpPr>
        <p:spPr>
          <a:xfrm>
            <a:off x="4285398" y="4343629"/>
            <a:ext cx="825690" cy="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1" name="Google Shape;331;p19"/>
          <p:cNvCxnSpPr/>
          <p:nvPr/>
        </p:nvCxnSpPr>
        <p:spPr>
          <a:xfrm>
            <a:off x="4285398" y="4742597"/>
            <a:ext cx="757449" cy="45496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"/>
          <p:cNvSpPr txBox="1"/>
          <p:nvPr/>
        </p:nvSpPr>
        <p:spPr>
          <a:xfrm>
            <a:off x="2514600" y="1015041"/>
            <a:ext cx="7162800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OCCASIONE DI LAVORO</a:t>
            </a:r>
            <a:endParaRPr/>
          </a:p>
        </p:txBody>
      </p:sp>
      <p:sp>
        <p:nvSpPr>
          <p:cNvPr id="337" name="Google Shape;337;p20"/>
          <p:cNvSpPr txBox="1"/>
          <p:nvPr/>
        </p:nvSpPr>
        <p:spPr>
          <a:xfrm>
            <a:off x="2514600" y="1605952"/>
            <a:ext cx="7086600" cy="120032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L’attività lavorativa è la </a:t>
            </a:r>
            <a:r>
              <a:rPr lang="it-IT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condizione necessaria </a:t>
            </a:r>
            <a:r>
              <a:rPr lang="it-IT" sz="24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affinchè avvenga l’incontro tra lavoratore e la noxa patogena </a:t>
            </a:r>
            <a:endParaRPr/>
          </a:p>
        </p:txBody>
      </p:sp>
      <p:sp>
        <p:nvSpPr>
          <p:cNvPr id="338" name="Google Shape;338;p20"/>
          <p:cNvSpPr txBox="1"/>
          <p:nvPr/>
        </p:nvSpPr>
        <p:spPr>
          <a:xfrm>
            <a:off x="2514600" y="2895601"/>
            <a:ext cx="7086600" cy="120032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lavoro espone ad un </a:t>
            </a:r>
            <a:r>
              <a:rPr lang="it-IT" sz="2400" b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rischio specifico o</a:t>
            </a:r>
            <a:r>
              <a:rPr lang="it-IT" sz="24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400" b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generico aggravato che configurano il RISCHIO PROFESSIONALE</a:t>
            </a:r>
            <a:endParaRPr sz="24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20"/>
          <p:cNvSpPr txBox="1"/>
          <p:nvPr/>
        </p:nvSpPr>
        <p:spPr>
          <a:xfrm>
            <a:off x="2514600" y="4501553"/>
            <a:ext cx="7086600" cy="120032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 attengono al rischio professionale gli eventi </a:t>
            </a:r>
            <a:r>
              <a:rPr lang="it-IT" sz="2400" b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dolosamente</a:t>
            </a:r>
            <a:r>
              <a:rPr lang="it-IT" sz="24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determinati e quelli prodotti dal c.d </a:t>
            </a:r>
            <a:r>
              <a:rPr lang="it-IT" sz="2400" b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Rischio elettivo</a:t>
            </a:r>
            <a:r>
              <a:rPr lang="it-IT" sz="24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"/>
          <p:cNvSpPr/>
          <p:nvPr/>
        </p:nvSpPr>
        <p:spPr>
          <a:xfrm>
            <a:off x="1693653" y="1171754"/>
            <a:ext cx="8458200" cy="5334000"/>
          </a:xfrm>
          <a:prstGeom prst="rect">
            <a:avLst/>
          </a:prstGeom>
          <a:solidFill>
            <a:srgbClr val="E2F4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RISCHIO GENERICO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grava sul lavoratore come su ogni altra persona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allo stesso modo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it-IT" sz="28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RISCHIO SPECIFICO</a:t>
            </a:r>
            <a:endParaRPr sz="26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proprio dello svolgimento  della  prestazione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lavorativa o inerente a un’attività  connessa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alla prestazione lavorativa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lang="it-IT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RISCHIO ELETTIVO</a:t>
            </a:r>
            <a:endParaRPr sz="26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è  il  rischio  determinato  da  una  scelta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arbitraria del lavoratore </a:t>
            </a:r>
            <a:endParaRPr/>
          </a:p>
        </p:txBody>
      </p:sp>
      <p:sp>
        <p:nvSpPr>
          <p:cNvPr id="345" name="Google Shape;345;p21"/>
          <p:cNvSpPr/>
          <p:nvPr/>
        </p:nvSpPr>
        <p:spPr>
          <a:xfrm>
            <a:off x="3924812" y="377896"/>
            <a:ext cx="38010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TIPI DI RISCHIO</a:t>
            </a:r>
            <a:endParaRPr sz="3000" b="1">
              <a:solidFill>
                <a:srgbClr val="0000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2"/>
          <p:cNvSpPr/>
          <p:nvPr/>
        </p:nvSpPr>
        <p:spPr>
          <a:xfrm>
            <a:off x="1726720" y="1612453"/>
            <a:ext cx="8647981" cy="1676401"/>
          </a:xfrm>
          <a:prstGeom prst="flowChartAlternateProcess">
            <a:avLst/>
          </a:prstGeom>
          <a:solidFill>
            <a:srgbClr val="FFFF0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22"/>
          <p:cNvSpPr/>
          <p:nvPr/>
        </p:nvSpPr>
        <p:spPr>
          <a:xfrm>
            <a:off x="2514600" y="8382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RISCHIO GENERICO AGGRAVATO</a:t>
            </a:r>
            <a:endParaRPr sz="2600" b="1">
              <a:solidFill>
                <a:srgbClr val="0000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9933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22"/>
          <p:cNvSpPr/>
          <p:nvPr/>
        </p:nvSpPr>
        <p:spPr>
          <a:xfrm>
            <a:off x="1726721" y="1091241"/>
            <a:ext cx="84582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1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rischio generico AGGRAVATO comunque dal fatto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1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che è affrontato </a:t>
            </a:r>
            <a:r>
              <a:rPr lang="it-IT" sz="2600" b="1">
                <a:solidFill>
                  <a:srgbClr val="84F0D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necessariamente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1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per finalità lavorative.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3"/>
          <p:cNvSpPr txBox="1"/>
          <p:nvPr/>
        </p:nvSpPr>
        <p:spPr>
          <a:xfrm>
            <a:off x="1807922" y="942945"/>
            <a:ext cx="2895600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CAUSA</a:t>
            </a:r>
            <a:endParaRPr/>
          </a:p>
        </p:txBody>
      </p:sp>
      <p:sp>
        <p:nvSpPr>
          <p:cNvPr id="358" name="Google Shape;358;p23"/>
          <p:cNvSpPr txBox="1"/>
          <p:nvPr/>
        </p:nvSpPr>
        <p:spPr>
          <a:xfrm>
            <a:off x="7806906" y="973723"/>
            <a:ext cx="1624163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VIOLENTA</a:t>
            </a:r>
            <a:endParaRPr sz="24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23"/>
          <p:cNvSpPr txBox="1"/>
          <p:nvPr/>
        </p:nvSpPr>
        <p:spPr>
          <a:xfrm>
            <a:off x="1744662" y="1537157"/>
            <a:ext cx="3368675" cy="19389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Antecedente </a:t>
            </a:r>
            <a:r>
              <a:rPr lang="it-IT" sz="2400" b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esteriore</a:t>
            </a:r>
            <a:r>
              <a:rPr lang="it-IT" sz="24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necessario e sufficiente a determinare un effetto </a:t>
            </a:r>
            <a:endParaRPr/>
          </a:p>
        </p:txBody>
      </p:sp>
      <p:sp>
        <p:nvSpPr>
          <p:cNvPr id="360" name="Google Shape;360;p23"/>
          <p:cNvSpPr txBox="1"/>
          <p:nvPr/>
        </p:nvSpPr>
        <p:spPr>
          <a:xfrm>
            <a:off x="7151298" y="1482039"/>
            <a:ext cx="3614468" cy="83099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Cronologicamente concentrata</a:t>
            </a:r>
            <a:r>
              <a:rPr lang="it-IT" sz="24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361" name="Google Shape;361;p23"/>
          <p:cNvSpPr txBox="1"/>
          <p:nvPr/>
        </p:nvSpPr>
        <p:spPr>
          <a:xfrm>
            <a:off x="1739599" y="3726286"/>
            <a:ext cx="4968875" cy="120032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</a:t>
            </a:r>
            <a:r>
              <a:rPr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..</a:t>
            </a:r>
            <a:r>
              <a:rPr lang="it-IT" sz="24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 solo o in </a:t>
            </a:r>
            <a:r>
              <a:rPr lang="it-IT" sz="2400" b="1" u="sng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concorso </a:t>
            </a:r>
            <a:r>
              <a:rPr lang="it-IT" sz="24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 fattori concausali di</a:t>
            </a:r>
            <a:r>
              <a:rPr lang="it-IT" sz="2400" b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infortunio</a:t>
            </a:r>
            <a:r>
              <a:rPr lang="it-IT" sz="24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di </a:t>
            </a:r>
            <a:r>
              <a:rPr lang="it-IT" sz="2400" b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lesione</a:t>
            </a:r>
            <a:r>
              <a:rPr lang="it-IT" sz="24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di </a:t>
            </a:r>
            <a:r>
              <a:rPr lang="it-IT" sz="2400" b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menomazione</a:t>
            </a:r>
            <a:endParaRPr/>
          </a:p>
        </p:txBody>
      </p:sp>
      <p:sp>
        <p:nvSpPr>
          <p:cNvPr id="362" name="Google Shape;362;p23"/>
          <p:cNvSpPr txBox="1"/>
          <p:nvPr/>
        </p:nvSpPr>
        <p:spPr>
          <a:xfrm>
            <a:off x="7934804" y="2629619"/>
            <a:ext cx="2362200" cy="156966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Comprende le malattie infettive e parassitarie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3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32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4"/>
          <p:cNvSpPr txBox="1"/>
          <p:nvPr/>
        </p:nvSpPr>
        <p:spPr>
          <a:xfrm>
            <a:off x="1752600" y="1066800"/>
            <a:ext cx="8534400" cy="4362450"/>
          </a:xfrm>
          <a:prstGeom prst="rect">
            <a:avLst/>
          </a:prstGeom>
          <a:solidFill>
            <a:srgbClr val="FAE3D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Deve essere rispettato: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Char char="•"/>
            </a:pPr>
            <a:r>
              <a:rPr lang="it-IT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800" b="1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criterio CRONOLOGICO</a:t>
            </a:r>
            <a:r>
              <a:rPr lang="it-IT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8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(epoca e durata dell’esposizione - epoca di insorgenza della malattia)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800"/>
              <a:buFont typeface="Century Gothic"/>
              <a:buChar char="•"/>
            </a:pPr>
            <a:r>
              <a:rPr lang="it-IT" sz="2800" b="1">
                <a:solidFill>
                  <a:srgbClr val="FF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800" b="1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criterio DELLA CONTINUITÀ FENOMENICA</a:t>
            </a:r>
            <a:endParaRPr sz="2800" b="1">
              <a:solidFill>
                <a:srgbClr val="FF5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800"/>
              <a:buFont typeface="Century Gothic"/>
              <a:buChar char="•"/>
            </a:pPr>
            <a:r>
              <a:rPr lang="it-IT" sz="2800" b="1">
                <a:solidFill>
                  <a:srgbClr val="FF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800" b="1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criterio TOPOGRAFICO</a:t>
            </a:r>
            <a:r>
              <a:rPr lang="it-IT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8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(organo bersaglio)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3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32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5"/>
          <p:cNvSpPr txBox="1"/>
          <p:nvPr/>
        </p:nvSpPr>
        <p:spPr>
          <a:xfrm>
            <a:off x="1398858" y="1282460"/>
            <a:ext cx="8751557" cy="3108543"/>
          </a:xfrm>
          <a:prstGeom prst="rect">
            <a:avLst/>
          </a:prstGeom>
          <a:solidFill>
            <a:srgbClr val="FAE3D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•"/>
            </a:pPr>
            <a:r>
              <a:rPr lang="it-IT" sz="28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criterio DI ESCLUSIONE</a:t>
            </a: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(diagnosi differenziale,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fattori extralavorativi, ecc.)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8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criterio DI IDONEITA’ o quali-quantitativo</a:t>
            </a: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it-IT" sz="2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(entità dell’esposizione, effetti stocastici,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ecc.)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6"/>
          <p:cNvSpPr txBox="1">
            <a:spLocks noGrp="1"/>
          </p:cNvSpPr>
          <p:nvPr>
            <p:ph type="ctrTitle"/>
          </p:nvPr>
        </p:nvSpPr>
        <p:spPr>
          <a:xfrm>
            <a:off x="1997015" y="838200"/>
            <a:ext cx="77724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it-IT" sz="3600" b="1"/>
              <a:t>LA CONCAUSA</a:t>
            </a:r>
            <a:endParaRPr sz="4400" b="1"/>
          </a:p>
        </p:txBody>
      </p:sp>
      <p:sp>
        <p:nvSpPr>
          <p:cNvPr id="380" name="Google Shape;380;p26"/>
          <p:cNvSpPr txBox="1"/>
          <p:nvPr/>
        </p:nvSpPr>
        <p:spPr>
          <a:xfrm>
            <a:off x="1673525" y="2202611"/>
            <a:ext cx="7479102" cy="15696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200"/>
              <a:buFont typeface="Times New Roman"/>
              <a:buNone/>
            </a:pPr>
            <a:r>
              <a:rPr lang="it-IT" sz="3200" b="1" u="sng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</a:t>
            </a:r>
            <a:r>
              <a:rPr lang="it-IT" sz="3200" b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ESCLUDE LA INDENNIZZABILITA’ DELL’INFORTUNIO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7"/>
          <p:cNvSpPr/>
          <p:nvPr/>
        </p:nvSpPr>
        <p:spPr>
          <a:xfrm>
            <a:off x="290670" y="1689521"/>
            <a:ext cx="10948577" cy="3276095"/>
          </a:xfrm>
          <a:prstGeom prst="rect">
            <a:avLst/>
          </a:prstGeom>
          <a:solidFill>
            <a:srgbClr val="E2F4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600"/>
              <a:buFont typeface="Century Gothic"/>
              <a:buNone/>
            </a:pPr>
            <a:r>
              <a:rPr lang="it-IT" sz="2600" b="1" dirty="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Perdita</a:t>
            </a:r>
            <a:r>
              <a:rPr lang="it-IT" sz="2600" b="1" u="sng" dirty="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TOTALE TEMPORANEA </a:t>
            </a:r>
            <a:r>
              <a:rPr lang="it-IT" sz="2600" b="1" dirty="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</a:t>
            </a:r>
            <a:r>
              <a:rPr lang="it-IT" sz="2600" b="1" u="sng" dirty="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SPECIFICA</a:t>
            </a:r>
            <a:r>
              <a:rPr lang="it-IT" sz="2600" b="1" dirty="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attitudine al lavoro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600"/>
              <a:buFont typeface="Century Gothic"/>
              <a:buNone/>
            </a:pPr>
            <a:r>
              <a:rPr lang="it-IT" sz="2600" b="1" dirty="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di DURATA SUPERIORE a 3 g             </a:t>
            </a:r>
            <a:r>
              <a:rPr lang="it-IT" sz="2600" b="1" dirty="0">
                <a:solidFill>
                  <a:srgbClr val="CC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</a:t>
            </a:r>
            <a:endParaRPr sz="2600" b="1" dirty="0">
              <a:solidFill>
                <a:srgbClr val="0000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2600"/>
              <a:buFont typeface="Times New Roman"/>
              <a:buNone/>
            </a:pPr>
            <a:endParaRPr sz="2600" b="1" dirty="0">
              <a:solidFill>
                <a:srgbClr val="0000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2600"/>
            </a:pPr>
            <a:r>
              <a:rPr lang="it-IT" sz="2600" b="1" dirty="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LA RICADUTA (Riapertura della temporanea)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2600"/>
              <a:buFont typeface="Arial"/>
              <a:buNone/>
            </a:pPr>
            <a:endParaRPr sz="2600" b="1" dirty="0">
              <a:solidFill>
                <a:srgbClr val="0000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2600"/>
              <a:buFont typeface="Times New Roman"/>
              <a:buNone/>
            </a:pPr>
            <a:endParaRPr sz="2600" b="1" dirty="0">
              <a:solidFill>
                <a:srgbClr val="0000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27"/>
          <p:cNvSpPr/>
          <p:nvPr/>
        </p:nvSpPr>
        <p:spPr>
          <a:xfrm>
            <a:off x="3188557" y="455454"/>
            <a:ext cx="586410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600"/>
              <a:buFont typeface="Century Gothic"/>
              <a:buNone/>
            </a:pPr>
            <a:r>
              <a:rPr lang="it-IT" sz="2600" b="1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INABILITA’ TEMPORANEA ASSOLUTA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8"/>
          <p:cNvSpPr txBox="1">
            <a:spLocks noGrp="1"/>
          </p:cNvSpPr>
          <p:nvPr>
            <p:ph type="title"/>
          </p:nvPr>
        </p:nvSpPr>
        <p:spPr>
          <a:xfrm>
            <a:off x="141114" y="48336"/>
            <a:ext cx="11795962" cy="96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it-IT" cap="none"/>
              <a:t>Il medico e la Persona infortunata sul lavoro</a:t>
            </a:r>
            <a:endParaRPr/>
          </a:p>
        </p:txBody>
      </p:sp>
      <p:pic>
        <p:nvPicPr>
          <p:cNvPr id="392" name="Google Shape;392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7214" y="758676"/>
            <a:ext cx="9913230" cy="4310611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8"/>
          <p:cNvSpPr/>
          <p:nvPr/>
        </p:nvSpPr>
        <p:spPr>
          <a:xfrm>
            <a:off x="293716" y="5179462"/>
            <a:ext cx="1032217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“</a:t>
            </a:r>
            <a:r>
              <a:rPr lang="it-IT" sz="1800" i="1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il giorno e l’ora in cui è avvenuto l’infortunio,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i="1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le cause e circostanze di esso, anche in riferimento ad eventuali deficienze di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i="1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misure di igiene e prevenzione, la natura e la precisa sede anatomica della lesione, il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i="1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rapporto con le cause denunciate, le eventuali preesistenze</a:t>
            </a:r>
            <a:r>
              <a:rPr lang="it-IT" sz="1800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” (art. 53  T.U. quarto comma).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"/>
          <p:cNvSpPr txBox="1">
            <a:spLocks noGrp="1"/>
          </p:cNvSpPr>
          <p:nvPr>
            <p:ph type="title"/>
          </p:nvPr>
        </p:nvSpPr>
        <p:spPr>
          <a:xfrm>
            <a:off x="630936" y="4562856"/>
            <a:ext cx="358531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it-IT" sz="4800" dirty="0"/>
              <a:t>ART. 38</a:t>
            </a:r>
            <a:endParaRPr dirty="0"/>
          </a:p>
        </p:txBody>
      </p:sp>
      <p:pic>
        <p:nvPicPr>
          <p:cNvPr id="191" name="Google Shape;191;p4" descr="La riforma costituzionale del Titolo V e ripercussioni in ..."/>
          <p:cNvPicPr preferRelativeResize="0"/>
          <p:nvPr/>
        </p:nvPicPr>
        <p:blipFill rotWithShape="1">
          <a:blip r:embed="rId3">
            <a:alphaModFix/>
          </a:blip>
          <a:srcRect t="7911"/>
          <a:stretch/>
        </p:blipFill>
        <p:spPr>
          <a:xfrm>
            <a:off x="5" y="10"/>
            <a:ext cx="6095995" cy="4196271"/>
          </a:xfrm>
          <a:custGeom>
            <a:avLst/>
            <a:gdLst/>
            <a:ahLst/>
            <a:cxnLst/>
            <a:rect l="l" t="t" r="r" b="b"/>
            <a:pathLst>
              <a:path w="6005375" h="4196281" extrusionOk="0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92" name="Google Shape;192;p4"/>
          <p:cNvPicPr preferRelativeResize="0"/>
          <p:nvPr/>
        </p:nvPicPr>
        <p:blipFill rotWithShape="1">
          <a:blip r:embed="rId4">
            <a:alphaModFix/>
          </a:blip>
          <a:srcRect t="8688" r="-3" b="2620"/>
          <a:stretch/>
        </p:blipFill>
        <p:spPr>
          <a:xfrm>
            <a:off x="6019800" y="10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6950" h="4187672" extrusionOk="0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9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endParaRPr/>
          </a:p>
        </p:txBody>
      </p:sp>
      <p:pic>
        <p:nvPicPr>
          <p:cNvPr id="399" name="Google Shape;399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5293" y="-448889"/>
            <a:ext cx="10915408" cy="6439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0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endParaRPr/>
          </a:p>
        </p:txBody>
      </p:sp>
      <p:pic>
        <p:nvPicPr>
          <p:cNvPr id="409" name="Google Shape;409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2509" y="685799"/>
            <a:ext cx="10296698" cy="4723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1"/>
          <p:cNvSpPr txBox="1">
            <a:spLocks noGrp="1"/>
          </p:cNvSpPr>
          <p:nvPr>
            <p:ph type="title"/>
          </p:nvPr>
        </p:nvSpPr>
        <p:spPr>
          <a:xfrm>
            <a:off x="684212" y="4987636"/>
            <a:ext cx="8534400" cy="100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it-IT"/>
              <a:t>IL MEDICO E LA PERSONA INFORTUNATA SUL LAVORO</a:t>
            </a:r>
            <a:endParaRPr/>
          </a:p>
        </p:txBody>
      </p:sp>
      <p:pic>
        <p:nvPicPr>
          <p:cNvPr id="415" name="Google Shape;415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9135" y="304800"/>
            <a:ext cx="8999912" cy="452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2"/>
          <p:cNvSpPr txBox="1">
            <a:spLocks noGrp="1"/>
          </p:cNvSpPr>
          <p:nvPr>
            <p:ph type="title"/>
          </p:nvPr>
        </p:nvSpPr>
        <p:spPr>
          <a:xfrm>
            <a:off x="684212" y="4943302"/>
            <a:ext cx="8534400" cy="105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it-IT"/>
              <a:t>IL MEDICO E LA PERSONA                                INFORTUNATA SUL LAVORO</a:t>
            </a:r>
            <a:endParaRPr/>
          </a:p>
        </p:txBody>
      </p:sp>
      <p:pic>
        <p:nvPicPr>
          <p:cNvPr id="421" name="Google Shape;421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3501" y="-306794"/>
            <a:ext cx="9873392" cy="3336783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2"/>
          <p:cNvSpPr/>
          <p:nvPr/>
        </p:nvSpPr>
        <p:spPr>
          <a:xfrm>
            <a:off x="3308466" y="3323706"/>
            <a:ext cx="6096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 all’art. 41  del D.Lgs. n. 81/2008 ad opera del D.Lgs. 106/2009, che prevede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l’effettuazione di una “</a:t>
            </a:r>
            <a:r>
              <a:rPr lang="it-IT" sz="1200" i="1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visita medica precedente alla ripresa del lavoro, 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i="1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seguito di assenza per motivi di salute di durata superiore ai sessanta giorni continuativi, al fine di verificare l’idoneità alla mansione</a:t>
            </a:r>
            <a:r>
              <a:rPr lang="it-IT" sz="1200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”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3"/>
          <p:cNvSpPr/>
          <p:nvPr/>
        </p:nvSpPr>
        <p:spPr>
          <a:xfrm>
            <a:off x="4221164" y="228600"/>
            <a:ext cx="359727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b="1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0" name="Google Shape;520;p43"/>
          <p:cNvSpPr/>
          <p:nvPr/>
        </p:nvSpPr>
        <p:spPr>
          <a:xfrm>
            <a:off x="2743200" y="1828800"/>
            <a:ext cx="7239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 New Roman"/>
              <a:buNone/>
            </a:pPr>
            <a:endParaRPr sz="3000" b="1">
              <a:solidFill>
                <a:srgbClr val="9933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1" name="Google Shape;521;p43"/>
          <p:cNvSpPr/>
          <p:nvPr/>
        </p:nvSpPr>
        <p:spPr>
          <a:xfrm>
            <a:off x="1756913" y="425450"/>
            <a:ext cx="8839200" cy="1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Century Gothic"/>
              <a:buNone/>
            </a:pPr>
            <a:r>
              <a:rPr lang="it-IT" sz="3000" b="1" dirty="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DANNO BIOLOGICO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2800"/>
              <a:buFont typeface="Century Gothic"/>
              <a:buNone/>
            </a:pPr>
            <a:r>
              <a:rPr lang="it-IT" sz="2800" b="1" dirty="0">
                <a:solidFill>
                  <a:srgbClr val="CC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LGS N. 38/2000 ART.13 comma 1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2800"/>
              <a:buFont typeface="Century Gothic"/>
              <a:buNone/>
            </a:pPr>
            <a:r>
              <a:rPr lang="it-IT" sz="2800" b="1" dirty="0">
                <a:solidFill>
                  <a:srgbClr val="CC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definizione</a:t>
            </a:r>
            <a:endParaRPr sz="2800" b="1" dirty="0">
              <a:solidFill>
                <a:srgbClr val="0000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2" name="Google Shape;522;p43"/>
          <p:cNvSpPr txBox="1"/>
          <p:nvPr/>
        </p:nvSpPr>
        <p:spPr>
          <a:xfrm>
            <a:off x="2587924" y="2165350"/>
            <a:ext cx="7177178" cy="4475071"/>
          </a:xfrm>
          <a:prstGeom prst="rect">
            <a:avLst/>
          </a:prstGeom>
          <a:solidFill>
            <a:srgbClr val="E3F7F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endParaRPr sz="2000" dirty="0">
              <a:solidFill>
                <a:srgbClr val="0000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Century Gothic"/>
              <a:buNone/>
            </a:pPr>
            <a:r>
              <a:rPr lang="it-IT" sz="2000" dirty="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it-IT" sz="2800" b="1" dirty="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LESIONE ALL’INTEGRITÀ PSICOFISICA, SUSCETTIBILE DI VALUTAZIONE MEDICO LEGALE, DELLA PERSONA”</a:t>
            </a:r>
            <a:endParaRPr dirty="0"/>
          </a:p>
          <a:p>
            <a:pPr marL="0" marR="0" lvl="0" indent="0" algn="ctr" rtl="0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 b="1" dirty="0">
              <a:solidFill>
                <a:srgbClr val="0000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b="1" dirty="0">
              <a:solidFill>
                <a:srgbClr val="0000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4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it-IT"/>
              <a:t>METODO E TECNICHE DI STIMA DEL DANNO ALLA PERSONA CON L’USO DI TABELLE</a:t>
            </a:r>
            <a:endParaRPr/>
          </a:p>
        </p:txBody>
      </p:sp>
      <p:sp>
        <p:nvSpPr>
          <p:cNvPr id="528" name="Google Shape;528;p44"/>
          <p:cNvSpPr txBox="1">
            <a:spLocks noGrp="1"/>
          </p:cNvSpPr>
          <p:nvPr>
            <p:ph type="subTitle" idx="1"/>
          </p:nvPr>
        </p:nvSpPr>
        <p:spPr>
          <a:xfrm>
            <a:off x="684211" y="3843867"/>
            <a:ext cx="7694913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it-IT" sz="3200" b="1"/>
              <a:t>IL CASO INAIL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5"/>
          <p:cNvSpPr txBox="1"/>
          <p:nvPr/>
        </p:nvSpPr>
        <p:spPr>
          <a:xfrm>
            <a:off x="1752600" y="1828800"/>
            <a:ext cx="8586788" cy="28384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DANNO BIOLOGICO: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LESIONE DELL’INTEGRITA’ PSICOFISICA DELLA PERSONA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SUSCETTIBILE DI VALUTAZIONE MEDICO-LEGALE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6"/>
          <p:cNvSpPr/>
          <p:nvPr/>
        </p:nvSpPr>
        <p:spPr>
          <a:xfrm>
            <a:off x="4221164" y="304800"/>
            <a:ext cx="359727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b="1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39" name="Google Shape;539;p46"/>
          <p:cNvSpPr/>
          <p:nvPr/>
        </p:nvSpPr>
        <p:spPr>
          <a:xfrm>
            <a:off x="2743200" y="1828800"/>
            <a:ext cx="7239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 New Roman"/>
              <a:buNone/>
            </a:pPr>
            <a:endParaRPr sz="3000" b="1">
              <a:solidFill>
                <a:srgbClr val="9933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40" name="Google Shape;540;p46"/>
          <p:cNvSpPr/>
          <p:nvPr/>
        </p:nvSpPr>
        <p:spPr>
          <a:xfrm>
            <a:off x="1772529" y="404056"/>
            <a:ext cx="88392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Comic Sans MS"/>
              <a:buNone/>
            </a:pPr>
            <a:r>
              <a:rPr lang="it-IT" sz="3000" b="1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DANNO BIOLOGICO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2000"/>
              <a:buFont typeface="Comic Sans MS"/>
              <a:buNone/>
            </a:pPr>
            <a:r>
              <a:rPr lang="it-IT" sz="2000" b="1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D. LGS N. 38/2000 ART.13</a:t>
            </a:r>
            <a:endParaRPr sz="2000" b="1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41" name="Google Shape;541;p46"/>
          <p:cNvSpPr txBox="1"/>
          <p:nvPr/>
        </p:nvSpPr>
        <p:spPr>
          <a:xfrm>
            <a:off x="1524000" y="1458303"/>
            <a:ext cx="9144000" cy="5262979"/>
          </a:xfrm>
          <a:prstGeom prst="rect">
            <a:avLst/>
          </a:prstGeom>
          <a:solidFill>
            <a:srgbClr val="F1B08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Comic Sans MS"/>
              <a:buNone/>
            </a:pPr>
            <a:r>
              <a:rPr lang="it-IT" sz="28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Al centro del nuovo sistema di tutela è posto il</a:t>
            </a:r>
            <a:r>
              <a:rPr lang="it-IT" sz="2800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DANNO ALLA PERSONA DEL LAVORATORE, </a:t>
            </a:r>
            <a:r>
              <a:rPr lang="it-IT" sz="28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costituito primariamente dalla riduzione della salute.</a:t>
            </a:r>
            <a:endParaRPr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Comic Sans MS"/>
              <a:buNone/>
            </a:pPr>
            <a:r>
              <a:rPr lang="it-IT" sz="28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Il </a:t>
            </a:r>
            <a:r>
              <a:rPr lang="it-IT" sz="2800">
                <a:solidFill>
                  <a:srgbClr val="CC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danno patrimoniale</a:t>
            </a:r>
            <a:r>
              <a:rPr lang="it-IT" sz="2800">
                <a:solidFill>
                  <a:srgbClr val="00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it-IT" sz="28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risulta solo come conseguenza derivante dai riflessi che il danno alla salute ha sulla </a:t>
            </a:r>
            <a:r>
              <a:rPr lang="it-IT" sz="2800" b="1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capacità </a:t>
            </a:r>
            <a:r>
              <a:rPr lang="it-IT" sz="28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dell’infortunato </a:t>
            </a:r>
            <a:r>
              <a:rPr lang="it-IT" sz="2800" b="1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di produrre reddito con il lavoro.</a:t>
            </a:r>
            <a:endParaRPr sz="2800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8"/>
          <p:cNvSpPr txBox="1"/>
          <p:nvPr/>
        </p:nvSpPr>
        <p:spPr>
          <a:xfrm>
            <a:off x="2041585" y="1443487"/>
            <a:ext cx="8126083" cy="3970318"/>
          </a:xfrm>
          <a:prstGeom prst="rect">
            <a:avLst/>
          </a:prstGeom>
          <a:solidFill>
            <a:srgbClr val="F1B08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it-IT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E’ UNICA</a:t>
            </a:r>
            <a:r>
              <a:rPr lang="it-IT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it-IT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ESPRIME IL GRADO PERCENTUALE DELLE       			MENOMAZIONI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Char char="-"/>
            </a:pPr>
            <a:r>
              <a:rPr lang="it-IT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COMPRENDE MENOMAZIONI ANCHE SE </a:t>
            </a:r>
            <a:r>
              <a:rPr lang="it-IT" sz="28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</a:t>
            </a:r>
            <a:r>
              <a:rPr lang="it-IT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INCIDENTI SULLA CAPACITA’ LAVORATIVA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Char char="-"/>
            </a:pPr>
            <a:r>
              <a:rPr lang="it-IT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CRITERIO ANALOGICO-PROPORZIONALE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48"/>
          <p:cNvSpPr txBox="1"/>
          <p:nvPr/>
        </p:nvSpPr>
        <p:spPr>
          <a:xfrm>
            <a:off x="2015705" y="808008"/>
            <a:ext cx="8036943" cy="461665"/>
          </a:xfrm>
          <a:prstGeom prst="rect">
            <a:avLst/>
          </a:prstGeom>
          <a:solidFill>
            <a:srgbClr val="C6EA9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400" b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TABELLA DELLE MENOMAZIONI</a:t>
            </a:r>
            <a:endParaRPr sz="2400" b="1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9"/>
          <p:cNvSpPr txBox="1"/>
          <p:nvPr/>
        </p:nvSpPr>
        <p:spPr>
          <a:xfrm>
            <a:off x="2353994" y="438443"/>
            <a:ext cx="7391400" cy="523220"/>
          </a:xfrm>
          <a:prstGeom prst="rect">
            <a:avLst/>
          </a:prstGeom>
          <a:solidFill>
            <a:srgbClr val="C6EA9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800" b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TABELLA DELLE MENOMAZIONI</a:t>
            </a:r>
            <a:endParaRPr sz="2800" b="1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49"/>
          <p:cNvSpPr txBox="1"/>
          <p:nvPr/>
        </p:nvSpPr>
        <p:spPr>
          <a:xfrm>
            <a:off x="2438400" y="1447801"/>
            <a:ext cx="7391400" cy="646331"/>
          </a:xfrm>
          <a:prstGeom prst="rect">
            <a:avLst/>
          </a:prstGeom>
          <a:solidFill>
            <a:srgbClr val="AADF5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DESCRIVE</a:t>
            </a:r>
            <a:r>
              <a:rPr lang="it-IT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387</a:t>
            </a: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CONDIZIONI MENOMANTI, CONTIENE </a:t>
            </a:r>
            <a:r>
              <a:rPr lang="it-IT" sz="18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 ALLEGATI</a:t>
            </a: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IL DANNO RESPIRATORIO, UDITIVO,  VISIVO</a:t>
            </a:r>
            <a:endParaRPr/>
          </a:p>
        </p:txBody>
      </p:sp>
      <p:sp>
        <p:nvSpPr>
          <p:cNvPr id="570" name="Google Shape;570;p49"/>
          <p:cNvSpPr txBox="1"/>
          <p:nvPr/>
        </p:nvSpPr>
        <p:spPr>
          <a:xfrm>
            <a:off x="2514600" y="2743200"/>
            <a:ext cx="7315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49"/>
          <p:cNvSpPr txBox="1"/>
          <p:nvPr/>
        </p:nvSpPr>
        <p:spPr>
          <a:xfrm>
            <a:off x="2438400" y="2654779"/>
            <a:ext cx="7391400" cy="646331"/>
          </a:xfrm>
          <a:prstGeom prst="rect">
            <a:avLst/>
          </a:prstGeom>
          <a:solidFill>
            <a:srgbClr val="C6EA9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CONDIZIONI MENOMANTI SONO RIPORTATE IN MANIERA </a:t>
            </a:r>
            <a:r>
              <a:rPr lang="it-IT" sz="18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DESCRITTIVA ED ANALITICA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49"/>
          <p:cNvSpPr txBox="1"/>
          <p:nvPr/>
        </p:nvSpPr>
        <p:spPr>
          <a:xfrm>
            <a:off x="2438400" y="3962401"/>
            <a:ext cx="7391400" cy="646331"/>
          </a:xfrm>
          <a:prstGeom prst="rect">
            <a:avLst/>
          </a:prstGeom>
          <a:solidFill>
            <a:srgbClr val="C6EA9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 RIFERIMENTO A </a:t>
            </a:r>
            <a:r>
              <a:rPr lang="it-IT" sz="18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CLASSIFICAZIONI </a:t>
            </a:r>
            <a:r>
              <a:rPr lang="it-IT" sz="18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CLINICO- FUNZIONALI ED A PRECISE </a:t>
            </a:r>
            <a:r>
              <a:rPr lang="it-IT" sz="18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ETICHETTE DIAGNOSTICHE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49"/>
          <p:cNvSpPr txBox="1"/>
          <p:nvPr/>
        </p:nvSpPr>
        <p:spPr>
          <a:xfrm>
            <a:off x="2438400" y="5181600"/>
            <a:ext cx="7391400" cy="369332"/>
          </a:xfrm>
          <a:prstGeom prst="rect">
            <a:avLst/>
          </a:prstGeom>
          <a:solidFill>
            <a:srgbClr val="E2F4C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INTRODUCE LA VALUTAZIONE DI                 </a:t>
            </a:r>
            <a:r>
              <a:rPr lang="it-IT" sz="18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ASPETTI  PROGNOSTICI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5107817"/>
            <a:ext cx="8534400" cy="1507067"/>
          </a:xfrm>
        </p:spPr>
        <p:txBody>
          <a:bodyPr/>
          <a:lstStyle/>
          <a:p>
            <a:r>
              <a:rPr lang="it-IT" dirty="0"/>
              <a:t>Art. 38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65263" y="370115"/>
            <a:ext cx="11061474" cy="4659086"/>
          </a:xfrm>
        </p:spPr>
        <p:txBody>
          <a:bodyPr>
            <a:normAutofit/>
          </a:bodyPr>
          <a:lstStyle/>
          <a:p>
            <a:r>
              <a:rPr lang="it-IT" dirty="0"/>
              <a:t>Ogni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cittadino</a:t>
            </a:r>
            <a:r>
              <a:rPr lang="it-IT" dirty="0"/>
              <a:t> inabile al lavoro e sprovvisto dei mezzi necessari per vivere ha diritto al mantenimento e </a:t>
            </a:r>
            <a:r>
              <a:rPr lang="it-IT" dirty="0">
                <a:solidFill>
                  <a:srgbClr val="FF0000"/>
                </a:solidFill>
              </a:rPr>
              <a:t>all'assistenza sociale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lavoratori</a:t>
            </a:r>
            <a:r>
              <a:rPr lang="it-IT" dirty="0"/>
              <a:t> hanno diritto che siano </a:t>
            </a:r>
            <a:r>
              <a:rPr lang="it-IT" dirty="0">
                <a:solidFill>
                  <a:srgbClr val="FF0000"/>
                </a:solidFill>
              </a:rPr>
              <a:t>preveduti</a:t>
            </a:r>
            <a:r>
              <a:rPr lang="it-IT" dirty="0"/>
              <a:t> ed assicurati mezzi adeguati alle loro esigenze di vita in caso di infortunio, malattia, invalidità e vecchiaia, disoccupazione involontaria.</a:t>
            </a:r>
          </a:p>
          <a:p>
            <a:endParaRPr lang="it-IT" dirty="0"/>
          </a:p>
          <a:p>
            <a:r>
              <a:rPr lang="it-IT" dirty="0"/>
              <a:t>Gli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inabili ed i minorati </a:t>
            </a:r>
            <a:r>
              <a:rPr lang="it-IT" dirty="0"/>
              <a:t>hanno diritto all'educazione e all'avviamento professionale.</a:t>
            </a:r>
          </a:p>
          <a:p>
            <a:endParaRPr lang="it-IT" dirty="0"/>
          </a:p>
          <a:p>
            <a:r>
              <a:rPr lang="it-IT" dirty="0"/>
              <a:t>Ai compiti previsti in questo articolo provvedono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 ed istituti predisposti o integrati dallo Stato.</a:t>
            </a: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/>
              <a:t>L'assistenza privata è libera.</a:t>
            </a:r>
          </a:p>
        </p:txBody>
      </p:sp>
    </p:spTree>
    <p:extLst>
      <p:ext uri="{BB962C8B-B14F-4D97-AF65-F5344CB8AC3E}">
        <p14:creationId xmlns:p14="http://schemas.microsoft.com/office/powerpoint/2010/main" val="968737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1"/>
          <p:cNvSpPr txBox="1">
            <a:spLocks noGrp="1"/>
          </p:cNvSpPr>
          <p:nvPr>
            <p:ph type="ctrTitle"/>
          </p:nvPr>
        </p:nvSpPr>
        <p:spPr>
          <a:xfrm>
            <a:off x="2209800" y="609600"/>
            <a:ext cx="77724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it-IT" sz="3600" b="1"/>
              <a:t>VALUTAZIONE DEL DANNO</a:t>
            </a:r>
            <a:endParaRPr/>
          </a:p>
        </p:txBody>
      </p:sp>
      <p:sp>
        <p:nvSpPr>
          <p:cNvPr id="598" name="Google Shape;598;p51"/>
          <p:cNvSpPr txBox="1">
            <a:spLocks noGrp="1"/>
          </p:cNvSpPr>
          <p:nvPr>
            <p:ph type="subTitle" idx="1"/>
          </p:nvPr>
        </p:nvSpPr>
        <p:spPr>
          <a:xfrm>
            <a:off x="1223889" y="1905000"/>
            <a:ext cx="7996311" cy="41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it-IT" sz="3200"/>
              <a:t>Per quanto non espressamente previsto dalle tabelle, si applica il criterio </a:t>
            </a:r>
            <a:endParaRPr/>
          </a:p>
          <a:p>
            <a:pPr marL="0" lvl="0" indent="0" algn="l" rtl="0">
              <a:spcBef>
                <a:spcPts val="1240"/>
              </a:spcBef>
              <a:spcAft>
                <a:spcPts val="0"/>
              </a:spcAft>
              <a:buSzPts val="2560"/>
              <a:buNone/>
            </a:pPr>
            <a:r>
              <a:rPr lang="it-IT" sz="3200" b="1"/>
              <a:t>analogico-proporzionalistico</a:t>
            </a:r>
            <a:endParaRPr/>
          </a:p>
          <a:p>
            <a:pPr marL="0" lvl="0" indent="0" algn="l" rtl="0">
              <a:spcBef>
                <a:spcPts val="1240"/>
              </a:spcBef>
              <a:spcAft>
                <a:spcPts val="0"/>
              </a:spcAft>
              <a:buSzPts val="2560"/>
              <a:buNone/>
            </a:pPr>
            <a:r>
              <a:rPr lang="it-IT" sz="3200" b="1">
                <a:solidFill>
                  <a:srgbClr val="FF0066"/>
                </a:solidFill>
              </a:rPr>
              <a:t>la valutazione non deve risultare maggiore di quanto previsto per la perdita anatomica</a:t>
            </a:r>
            <a:endParaRPr sz="320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2"/>
          <p:cNvSpPr txBox="1">
            <a:spLocks noGrp="1"/>
          </p:cNvSpPr>
          <p:nvPr>
            <p:ph type="ctrTitle"/>
          </p:nvPr>
        </p:nvSpPr>
        <p:spPr>
          <a:xfrm>
            <a:off x="1828800" y="609600"/>
            <a:ext cx="7533249" cy="990600"/>
          </a:xfrm>
          <a:prstGeom prst="rect">
            <a:avLst/>
          </a:prstGeom>
          <a:solidFill>
            <a:srgbClr val="C6EA9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it-IT" sz="3600" b="1"/>
              <a:t>MENOMAZIONI POLICRONE COESISTENTI </a:t>
            </a:r>
            <a:endParaRPr/>
          </a:p>
        </p:txBody>
      </p:sp>
      <p:sp>
        <p:nvSpPr>
          <p:cNvPr id="604" name="Google Shape;604;p52"/>
          <p:cNvSpPr txBox="1">
            <a:spLocks noGrp="1"/>
          </p:cNvSpPr>
          <p:nvPr>
            <p:ph type="subTitle" idx="1"/>
          </p:nvPr>
        </p:nvSpPr>
        <p:spPr>
          <a:xfrm>
            <a:off x="1779563" y="1981200"/>
            <a:ext cx="7516837" cy="2209800"/>
          </a:xfrm>
          <a:prstGeom prst="rect">
            <a:avLst/>
          </a:prstGeom>
          <a:solidFill>
            <a:srgbClr val="F1B08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it-IT" sz="3200"/>
              <a:t>Si tratta di alterazioni anatomiche o funzionali preesistenti NON incidenti sul </a:t>
            </a:r>
            <a:r>
              <a:rPr lang="it-IT" sz="3200" b="1"/>
              <a:t>sistema Organo-Funzione</a:t>
            </a:r>
            <a:r>
              <a:rPr lang="it-IT" sz="3200"/>
              <a:t> * “colpito” dall’Infortunio </a:t>
            </a:r>
            <a:endParaRPr/>
          </a:p>
          <a:p>
            <a:pPr marL="0" lvl="0" indent="0" algn="l" rtl="0">
              <a:spcBef>
                <a:spcPts val="2200"/>
              </a:spcBef>
              <a:spcAft>
                <a:spcPts val="0"/>
              </a:spcAft>
              <a:buSzPts val="2560"/>
              <a:buNone/>
            </a:pPr>
            <a:endParaRPr sz="3200"/>
          </a:p>
        </p:txBody>
      </p:sp>
      <p:sp>
        <p:nvSpPr>
          <p:cNvPr id="605" name="Google Shape;605;p52"/>
          <p:cNvSpPr txBox="1"/>
          <p:nvPr/>
        </p:nvSpPr>
        <p:spPr>
          <a:xfrm>
            <a:off x="3262313" y="4694238"/>
            <a:ext cx="1841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06" name="Google Shape;606;p52"/>
          <p:cNvSpPr txBox="1"/>
          <p:nvPr/>
        </p:nvSpPr>
        <p:spPr>
          <a:xfrm>
            <a:off x="1828800" y="4572000"/>
            <a:ext cx="7467600" cy="2133600"/>
          </a:xfrm>
          <a:prstGeom prst="rect">
            <a:avLst/>
          </a:prstGeom>
          <a:solidFill>
            <a:srgbClr val="F6C9A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it-IT" sz="3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*Organi associati nell’identica funzione o a sistemi diversi ma chiamati a svolgere funzioni che si influenzano reciprocamente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3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 sz="3200" b="1"/>
              <a:t>VALUTAZIONE DEL DANNO: MENOMAZIONI MONOCRONE POLITOPE</a:t>
            </a:r>
            <a:endParaRPr/>
          </a:p>
        </p:txBody>
      </p:sp>
      <p:sp>
        <p:nvSpPr>
          <p:cNvPr id="612" name="Google Shape;612;p53"/>
          <p:cNvSpPr txBox="1">
            <a:spLocks noGrp="1"/>
          </p:cNvSpPr>
          <p:nvPr>
            <p:ph type="body" idx="1"/>
          </p:nvPr>
        </p:nvSpPr>
        <p:spPr>
          <a:xfrm>
            <a:off x="964167" y="791882"/>
            <a:ext cx="9052030" cy="3505200"/>
          </a:xfrm>
          <a:prstGeom prst="rect">
            <a:avLst/>
          </a:prstGeom>
          <a:solidFill>
            <a:srgbClr val="E2F4C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560"/>
              <a:buChar char="▶"/>
            </a:pPr>
            <a:r>
              <a:rPr lang="it-IT" sz="3200"/>
              <a:t>Monocrone: avvenute nel corso dello stesso infortunio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2560"/>
              <a:buChar char="▶"/>
            </a:pPr>
            <a:r>
              <a:rPr lang="it-IT" sz="3200"/>
              <a:t>Politope: che interessano più distretti anatomici</a:t>
            </a:r>
            <a:endParaRPr/>
          </a:p>
          <a:p>
            <a:pPr marL="285750" lvl="0" indent="-285750" algn="ctr" rtl="0">
              <a:spcBef>
                <a:spcPts val="1240"/>
              </a:spcBef>
              <a:spcAft>
                <a:spcPts val="0"/>
              </a:spcAft>
              <a:buSzPts val="2560"/>
              <a:buFont typeface="Century Gothic"/>
              <a:buNone/>
            </a:pPr>
            <a:r>
              <a:rPr lang="it-IT" sz="3200" b="1"/>
              <a:t>NON SOMMARE ARITMETICAMENTE I SINGOLI DANNI</a:t>
            </a:r>
            <a:endParaRPr sz="3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4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 sz="3200" b="1"/>
              <a:t>VALUTAZIONE DEL DANNO: MENOMAZIONI MONOCRONE POLITOPE</a:t>
            </a:r>
            <a:endParaRPr/>
          </a:p>
        </p:txBody>
      </p:sp>
      <p:sp>
        <p:nvSpPr>
          <p:cNvPr id="618" name="Google Shape;618;p54"/>
          <p:cNvSpPr txBox="1">
            <a:spLocks noGrp="1"/>
          </p:cNvSpPr>
          <p:nvPr>
            <p:ph type="body" idx="1"/>
          </p:nvPr>
        </p:nvSpPr>
        <p:spPr>
          <a:xfrm>
            <a:off x="555674" y="530525"/>
            <a:ext cx="9110224" cy="3581400"/>
          </a:xfrm>
          <a:prstGeom prst="rect">
            <a:avLst/>
          </a:prstGeom>
          <a:solidFill>
            <a:srgbClr val="E3F7F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560"/>
              <a:buChar char="▶"/>
            </a:pPr>
            <a:r>
              <a:rPr lang="it-IT" sz="3200" b="1"/>
              <a:t>valutazione di sintesi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2560"/>
              <a:buChar char="▶"/>
            </a:pPr>
            <a:r>
              <a:rPr lang="it-IT" sz="3200"/>
              <a:t>formula di Balthazard: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2560"/>
              <a:buChar char="▶"/>
            </a:pPr>
            <a:r>
              <a:rPr lang="it-IT" sz="3200"/>
              <a:t>D</a:t>
            </a:r>
            <a:r>
              <a:rPr lang="it-IT" sz="3200" baseline="-25000"/>
              <a:t>1 </a:t>
            </a:r>
            <a:r>
              <a:rPr lang="it-IT" sz="3200"/>
              <a:t>+ D</a:t>
            </a:r>
            <a:r>
              <a:rPr lang="it-IT" sz="3200" baseline="-25000"/>
              <a:t>2 </a:t>
            </a:r>
            <a:r>
              <a:rPr lang="it-IT" sz="3200"/>
              <a:t>– (D1 X D2)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2560"/>
              <a:buFont typeface="Century Gothic"/>
              <a:buNone/>
            </a:pPr>
            <a:r>
              <a:rPr lang="it-IT" sz="3200"/>
              <a:t>	formula salomonica: media aritmetica tra sommatoria singoli danni e risultato formula di Balthazard</a:t>
            </a:r>
            <a:endParaRPr sz="3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5"/>
          <p:cNvSpPr txBox="1"/>
          <p:nvPr/>
        </p:nvSpPr>
        <p:spPr>
          <a:xfrm>
            <a:off x="2362200" y="609600"/>
            <a:ext cx="7239000" cy="579438"/>
          </a:xfrm>
          <a:prstGeom prst="rect">
            <a:avLst/>
          </a:prstGeom>
          <a:solidFill>
            <a:srgbClr val="F046C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MENOMAZIONI CONCORRENTI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4" name="Google Shape;624;p55"/>
          <p:cNvSpPr txBox="1"/>
          <p:nvPr/>
        </p:nvSpPr>
        <p:spPr>
          <a:xfrm>
            <a:off x="2895600" y="1981200"/>
            <a:ext cx="6400800" cy="2133600"/>
          </a:xfrm>
          <a:prstGeom prst="rect">
            <a:avLst/>
          </a:prstGeom>
          <a:solidFill>
            <a:srgbClr val="117B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it-IT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tratta di alterazioni anatomiche o funzionali preesistenti INCIDENTI sul </a:t>
            </a:r>
            <a:r>
              <a:rPr lang="it-IT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sistema Organo-Funzione</a:t>
            </a:r>
            <a:r>
              <a:rPr lang="it-IT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“colpito” dall’Infortunio </a:t>
            </a:r>
            <a:endParaRPr/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6"/>
          <p:cNvSpPr txBox="1"/>
          <p:nvPr/>
        </p:nvSpPr>
        <p:spPr>
          <a:xfrm>
            <a:off x="1779563" y="1293933"/>
            <a:ext cx="8503920" cy="2062103"/>
          </a:xfrm>
          <a:prstGeom prst="rect">
            <a:avLst/>
          </a:prstGeom>
          <a:solidFill>
            <a:srgbClr val="F6C9A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Partendo da una condizione nota </a:t>
            </a:r>
            <a:endParaRPr/>
          </a:p>
          <a:p>
            <a:pPr marL="0" marR="0" lvl="0" indent="0" algn="ctr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32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it-IT" sz="3200" b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Danno attuale globale”</a:t>
            </a:r>
            <a:r>
              <a:rPr lang="it-IT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/>
          </a:p>
          <a:p>
            <a:pPr marL="0" marR="0" lvl="0" indent="0" algn="ctr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/>
          </a:p>
          <a:p>
            <a:pPr marL="0" marR="0" lvl="0" indent="0" algn="ctr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Condizione preesistente</a:t>
            </a:r>
            <a:endParaRPr/>
          </a:p>
        </p:txBody>
      </p:sp>
      <p:sp>
        <p:nvSpPr>
          <p:cNvPr id="630" name="Google Shape;630;p56"/>
          <p:cNvSpPr txBox="1"/>
          <p:nvPr/>
        </p:nvSpPr>
        <p:spPr>
          <a:xfrm>
            <a:off x="3276600" y="3733800"/>
            <a:ext cx="4876800" cy="5794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it-IT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Formula del Gabrielli</a:t>
            </a:r>
            <a:endParaRPr/>
          </a:p>
        </p:txBody>
      </p:sp>
      <p:sp>
        <p:nvSpPr>
          <p:cNvPr id="631" name="Google Shape;631;p56"/>
          <p:cNvSpPr txBox="1"/>
          <p:nvPr/>
        </p:nvSpPr>
        <p:spPr>
          <a:xfrm>
            <a:off x="2362200" y="609600"/>
            <a:ext cx="7239000" cy="579438"/>
          </a:xfrm>
          <a:prstGeom prst="rect">
            <a:avLst/>
          </a:prstGeom>
          <a:solidFill>
            <a:srgbClr val="AADF5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MENOMAZIONI CONCORRENTI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2" name="Google Shape;632;p56"/>
          <p:cNvSpPr txBox="1"/>
          <p:nvPr/>
        </p:nvSpPr>
        <p:spPr>
          <a:xfrm flipH="1">
            <a:off x="611945" y="4460936"/>
            <a:ext cx="11155678" cy="954107"/>
          </a:xfrm>
          <a:prstGeom prst="rect">
            <a:avLst/>
          </a:prstGeom>
          <a:solidFill>
            <a:srgbClr val="E2F4C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LAVORATIVA PREESISTENTE – C. LAVORATIVA ATTUALE </a:t>
            </a:r>
            <a:r>
              <a:rPr lang="it-IT" sz="28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 100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CAPACITA’ LAVORATIVA PREESISTENTE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7"/>
          <p:cNvSpPr txBox="1"/>
          <p:nvPr/>
        </p:nvSpPr>
        <p:spPr>
          <a:xfrm>
            <a:off x="5784167" y="1648863"/>
            <a:ext cx="3810000" cy="579438"/>
          </a:xfrm>
          <a:prstGeom prst="rect">
            <a:avLst/>
          </a:prstGeom>
          <a:solidFill>
            <a:srgbClr val="F046C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it-IT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franchigia</a:t>
            </a:r>
            <a:r>
              <a:rPr lang="it-IT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638" name="Google Shape;638;p57"/>
          <p:cNvSpPr txBox="1"/>
          <p:nvPr/>
        </p:nvSpPr>
        <p:spPr>
          <a:xfrm>
            <a:off x="0" y="2448950"/>
            <a:ext cx="7162800" cy="1311275"/>
          </a:xfrm>
          <a:prstGeom prst="rect">
            <a:avLst/>
          </a:prstGeom>
          <a:solidFill>
            <a:srgbClr val="117BF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it-IT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Menomazioni di grado compreso </a:t>
            </a:r>
            <a:endParaRPr/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it-IT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  6 e   15</a:t>
            </a:r>
            <a:endParaRPr/>
          </a:p>
        </p:txBody>
      </p:sp>
      <p:sp>
        <p:nvSpPr>
          <p:cNvPr id="639" name="Google Shape;639;p57"/>
          <p:cNvSpPr txBox="1"/>
          <p:nvPr/>
        </p:nvSpPr>
        <p:spPr>
          <a:xfrm>
            <a:off x="4727917" y="3824605"/>
            <a:ext cx="7162800" cy="2286000"/>
          </a:xfrm>
          <a:prstGeom prst="rect">
            <a:avLst/>
          </a:prstGeom>
          <a:solidFill>
            <a:srgbClr val="F046C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it-IT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Indennizzo in capitale del solo danno Biologico</a:t>
            </a:r>
            <a:endParaRPr/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it-IT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(individuato secondo tabella delle Menomazioni)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40" name="Google Shape;640;p57"/>
          <p:cNvCxnSpPr/>
          <p:nvPr/>
        </p:nvCxnSpPr>
        <p:spPr>
          <a:xfrm>
            <a:off x="6096000" y="1066800"/>
            <a:ext cx="0" cy="6096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41" name="Google Shape;641;p57"/>
          <p:cNvSpPr txBox="1"/>
          <p:nvPr/>
        </p:nvSpPr>
        <p:spPr>
          <a:xfrm>
            <a:off x="94957" y="928847"/>
            <a:ext cx="7315200" cy="579437"/>
          </a:xfrm>
          <a:prstGeom prst="rect">
            <a:avLst/>
          </a:prstGeom>
          <a:solidFill>
            <a:srgbClr val="117BF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it-IT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Menomazione di grado inferiore al 6%</a:t>
            </a:r>
            <a:endParaRPr sz="2800" b="1">
              <a:solidFill>
                <a:srgbClr val="33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61"/>
          <p:cNvSpPr txBox="1">
            <a:spLocks noGrp="1"/>
          </p:cNvSpPr>
          <p:nvPr>
            <p:ph type="ctrTitle"/>
          </p:nvPr>
        </p:nvSpPr>
        <p:spPr>
          <a:xfrm>
            <a:off x="2057400" y="685800"/>
            <a:ext cx="7772400" cy="1143000"/>
          </a:xfrm>
          <a:prstGeom prst="rect">
            <a:avLst/>
          </a:prstGeom>
          <a:noFill/>
          <a:ln w="9525" cap="flat" cmpd="sng">
            <a:solidFill>
              <a:srgbClr val="FF99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it-IT" sz="4400" b="1"/>
              <a:t>TABELLA DEI COEFFICIENTI</a:t>
            </a:r>
            <a:endParaRPr/>
          </a:p>
        </p:txBody>
      </p:sp>
      <p:sp>
        <p:nvSpPr>
          <p:cNvPr id="667" name="Google Shape;667;p61"/>
          <p:cNvSpPr txBox="1">
            <a:spLocks noGrp="1"/>
          </p:cNvSpPr>
          <p:nvPr>
            <p:ph type="subTitle" idx="1"/>
          </p:nvPr>
        </p:nvSpPr>
        <p:spPr>
          <a:xfrm>
            <a:off x="1941342" y="2053883"/>
            <a:ext cx="7426532" cy="3514578"/>
          </a:xfrm>
          <a:prstGeom prst="rect">
            <a:avLst/>
          </a:prstGeom>
          <a:solidFill>
            <a:srgbClr val="F6C9AC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lang="it-IT" sz="2600" b="1">
                <a:latin typeface="Arial"/>
                <a:ea typeface="Arial"/>
                <a:cs typeface="Arial"/>
                <a:sym typeface="Arial"/>
              </a:rPr>
              <a:t>E’ lo strumento per valutare </a:t>
            </a:r>
            <a:r>
              <a:rPr lang="it-IT" sz="2600" b="1" u="sng">
                <a:latin typeface="Arial"/>
                <a:ea typeface="Arial"/>
                <a:cs typeface="Arial"/>
                <a:sym typeface="Arial"/>
              </a:rPr>
              <a:t>l’ulteriore </a:t>
            </a:r>
            <a:r>
              <a:rPr lang="it-IT" sz="2600" b="1">
                <a:latin typeface="Arial"/>
                <a:ea typeface="Arial"/>
                <a:cs typeface="Arial"/>
                <a:sym typeface="Arial"/>
              </a:rPr>
              <a:t>quota d’indennizzo in rendita relativa alle </a:t>
            </a:r>
            <a:r>
              <a:rPr lang="it-IT" sz="2600" b="1" i="1">
                <a:solidFill>
                  <a:srgbClr val="E3F7FC"/>
                </a:solidFill>
                <a:latin typeface="Arial"/>
                <a:ea typeface="Arial"/>
                <a:cs typeface="Arial"/>
                <a:sym typeface="Arial"/>
              </a:rPr>
              <a:t>conseguenze patrimoniali</a:t>
            </a:r>
            <a:r>
              <a:rPr lang="it-IT" sz="2600" b="1">
                <a:solidFill>
                  <a:srgbClr val="E3F7F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600" b="1" i="1">
                <a:solidFill>
                  <a:srgbClr val="E3F7FC"/>
                </a:solidFill>
                <a:latin typeface="Arial"/>
                <a:ea typeface="Arial"/>
                <a:cs typeface="Arial"/>
                <a:sym typeface="Arial"/>
              </a:rPr>
              <a:t>presunte</a:t>
            </a:r>
            <a:r>
              <a:rPr lang="it-IT" sz="2600" b="1">
                <a:latin typeface="Arial"/>
                <a:ea typeface="Arial"/>
                <a:cs typeface="Arial"/>
                <a:sym typeface="Arial"/>
              </a:rPr>
              <a:t>, per gradi di menomazione </a:t>
            </a:r>
            <a:r>
              <a:rPr lang="it-IT" sz="2600" b="1" u="sng">
                <a:latin typeface="Arial"/>
                <a:ea typeface="Arial"/>
                <a:cs typeface="Arial"/>
                <a:sym typeface="Arial"/>
              </a:rPr>
              <a:t>pari o superiori al 16%.</a:t>
            </a:r>
            <a:endParaRPr/>
          </a:p>
          <a:p>
            <a:pPr marL="0" lvl="0" indent="0" algn="l" rtl="0">
              <a:lnSpc>
                <a:spcPct val="200000"/>
              </a:lnSpc>
              <a:spcBef>
                <a:spcPts val="1120"/>
              </a:spcBef>
              <a:spcAft>
                <a:spcPts val="0"/>
              </a:spcAft>
              <a:buSzPts val="2080"/>
              <a:buNone/>
            </a:pPr>
            <a:endParaRPr sz="26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200000"/>
              </a:lnSpc>
              <a:spcBef>
                <a:spcPts val="1020"/>
              </a:spcBef>
              <a:spcAft>
                <a:spcPts val="0"/>
              </a:spcAft>
              <a:buSzPts val="168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200000"/>
              </a:lnSpc>
              <a:spcBef>
                <a:spcPts val="1020"/>
              </a:spcBef>
              <a:spcAft>
                <a:spcPts val="0"/>
              </a:spcAft>
              <a:buSzPts val="168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200000"/>
              </a:lnSpc>
              <a:spcBef>
                <a:spcPts val="1020"/>
              </a:spcBef>
              <a:spcAft>
                <a:spcPts val="0"/>
              </a:spcAft>
              <a:buSzPts val="168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40"/>
              </a:spcBef>
              <a:spcAft>
                <a:spcPts val="0"/>
              </a:spcAft>
              <a:buSzPts val="2560"/>
              <a:buNone/>
            </a:pPr>
            <a:endParaRPr sz="3200"/>
          </a:p>
        </p:txBody>
      </p:sp>
      <p:pic>
        <p:nvPicPr>
          <p:cNvPr id="668" name="Google Shape;668;p61" descr="\\Claudio\c\Denunce\prototipo\LOGO2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00" y="6096001"/>
            <a:ext cx="106203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3" name="Google Shape;673;p62"/>
          <p:cNvGraphicFramePr/>
          <p:nvPr/>
        </p:nvGraphicFramePr>
        <p:xfrm>
          <a:off x="1752600" y="1217613"/>
          <a:ext cx="8572500" cy="541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572500" imgH="5414962" progId="Word.Document.8">
                  <p:embed/>
                </p:oleObj>
              </mc:Choice>
              <mc:Fallback>
                <p:oleObj r:id="rId3" imgW="8572500" imgH="5414962" progId="Word.Document.8">
                  <p:embed/>
                  <p:pic>
                    <p:nvPicPr>
                      <p:cNvPr id="673" name="Google Shape;673;p62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752600" y="1217613"/>
                        <a:ext cx="8572500" cy="54149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" name="Google Shape;674;p62"/>
          <p:cNvGraphicFramePr/>
          <p:nvPr/>
        </p:nvGraphicFramePr>
        <p:xfrm rot="10800000" flipH="1">
          <a:off x="2057400" y="920751"/>
          <a:ext cx="2286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28600" imgH="149225" progId="Word.Document.8">
                  <p:embed/>
                </p:oleObj>
              </mc:Choice>
              <mc:Fallback>
                <p:oleObj r:id="rId5" imgW="228600" imgH="149225" progId="Word.Document.8">
                  <p:embed/>
                  <p:pic>
                    <p:nvPicPr>
                      <p:cNvPr id="674" name="Google Shape;674;p6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 rot="10800000" flipH="1">
                        <a:off x="2057400" y="920751"/>
                        <a:ext cx="228600" cy="14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5" name="Google Shape;675;p62" descr="\\Claudio\c\Denunce\prototipo\LOGO2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39200" y="6096001"/>
            <a:ext cx="1062038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62"/>
          <p:cNvSpPr txBox="1"/>
          <p:nvPr/>
        </p:nvSpPr>
        <p:spPr>
          <a:xfrm>
            <a:off x="2057400" y="74613"/>
            <a:ext cx="7772400" cy="1143000"/>
          </a:xfrm>
          <a:prstGeom prst="rect">
            <a:avLst/>
          </a:prstGeom>
          <a:noFill/>
          <a:ln w="9525" cap="flat" cmpd="sng">
            <a:solidFill>
              <a:srgbClr val="FF99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it-IT" sz="44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TABELLA DEI COEFFICIENTI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64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Century Gothic"/>
              <a:buNone/>
            </a:pPr>
            <a:r>
              <a:rPr lang="it-IT" b="1">
                <a:solidFill>
                  <a:srgbClr val="FF0066"/>
                </a:solidFill>
              </a:rPr>
              <a:t>RICOLLOCABILITÀ</a:t>
            </a:r>
            <a:endParaRPr/>
          </a:p>
        </p:txBody>
      </p:sp>
      <p:sp>
        <p:nvSpPr>
          <p:cNvPr id="688" name="Google Shape;688;p64"/>
          <p:cNvSpPr txBox="1"/>
          <p:nvPr/>
        </p:nvSpPr>
        <p:spPr>
          <a:xfrm>
            <a:off x="1645920" y="1491175"/>
            <a:ext cx="8183880" cy="3693319"/>
          </a:xfrm>
          <a:prstGeom prst="rect">
            <a:avLst/>
          </a:prstGeom>
          <a:solidFill>
            <a:srgbClr val="EF9E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Esprime la possibilità di utilizzo delle residue capacità psico-fisiche </a:t>
            </a:r>
            <a:endParaRPr/>
          </a:p>
          <a:p>
            <a:pPr marL="0" marR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(potenzialità lavorative in relazione alle possibilità dei benefici connessi con </a:t>
            </a:r>
            <a:r>
              <a:rPr lang="it-IT" sz="36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interventi di supporto</a:t>
            </a:r>
            <a:r>
              <a:rPr lang="it-IT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o </a:t>
            </a:r>
            <a:r>
              <a:rPr lang="it-IT" sz="36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servizi di sostegno</a:t>
            </a:r>
            <a:r>
              <a:rPr lang="it-IT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effettivamente fruibili)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10948464" cy="546990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b="1" dirty="0"/>
              <a:t>Primo comma (Assistenza universale):</a:t>
            </a:r>
            <a:r>
              <a:rPr lang="it-IT" dirty="0"/>
              <a:t> Ogni cittadino inabile al lavoro e sprovvisto dei mezzi necessari per vivere ha diritto al </a:t>
            </a:r>
            <a:r>
              <a:rPr lang="it-IT" b="1" dirty="0"/>
              <a:t>mantenimento</a:t>
            </a:r>
            <a:r>
              <a:rPr lang="it-IT" dirty="0"/>
              <a:t> e all'</a:t>
            </a:r>
            <a:r>
              <a:rPr lang="it-IT" b="1" dirty="0"/>
              <a:t>assistenza sociale</a:t>
            </a:r>
            <a:r>
              <a:rPr lang="it-IT" dirty="0"/>
              <a:t>.</a:t>
            </a:r>
          </a:p>
          <a:p>
            <a:endParaRPr lang="it-IT" b="1" dirty="0"/>
          </a:p>
          <a:p>
            <a:r>
              <a:rPr lang="it-IT" b="1" dirty="0"/>
              <a:t>Secondo comma (Previdenza sociale):</a:t>
            </a:r>
            <a:r>
              <a:rPr lang="it-IT" dirty="0"/>
              <a:t> I lavoratori hanno diritto a mezzi adeguati alle loro esigenze di vita in caso di infortunio, malattia, invalidità, vecchiaia e disoccupazione involontaria.</a:t>
            </a:r>
          </a:p>
          <a:p>
            <a:endParaRPr lang="it-IT" b="1" dirty="0"/>
          </a:p>
          <a:p>
            <a:r>
              <a:rPr lang="it-IT" b="1" dirty="0"/>
              <a:t>Terzo comma (Tutela di inabili e minorati):</a:t>
            </a:r>
            <a:r>
              <a:rPr lang="it-IT" dirty="0"/>
              <a:t> Gli inabili e i minorati hanno diritto all'</a:t>
            </a:r>
            <a:r>
              <a:rPr lang="it-IT" b="1" dirty="0"/>
              <a:t>educazione</a:t>
            </a:r>
            <a:r>
              <a:rPr lang="it-IT" dirty="0"/>
              <a:t> e all'</a:t>
            </a:r>
            <a:r>
              <a:rPr lang="it-IT" b="1" dirty="0"/>
              <a:t>avviamento professionale</a:t>
            </a:r>
            <a:r>
              <a:rPr lang="it-IT" dirty="0"/>
              <a:t>.</a:t>
            </a:r>
          </a:p>
          <a:p>
            <a:endParaRPr lang="it-IT" b="1" dirty="0"/>
          </a:p>
          <a:p>
            <a:r>
              <a:rPr lang="it-IT" b="1" dirty="0"/>
              <a:t>Quarto comma (Ruolo dello Stato):</a:t>
            </a:r>
            <a:r>
              <a:rPr lang="it-IT" dirty="0"/>
              <a:t> Gli organi e gli istituti predisposti o integrati dallo Stato (es. </a:t>
            </a:r>
            <a:r>
              <a:rPr lang="it-IT" b="1" dirty="0">
                <a:hlinkClick r:id="rId2"/>
              </a:rPr>
              <a:t>INPS</a:t>
            </a:r>
            <a:r>
              <a:rPr lang="it-IT" dirty="0"/>
              <a:t> e </a:t>
            </a:r>
            <a:r>
              <a:rPr lang="it-IT" b="1" dirty="0">
                <a:hlinkClick r:id="rId3"/>
              </a:rPr>
              <a:t>INAIL</a:t>
            </a:r>
            <a:r>
              <a:rPr lang="it-IT" dirty="0"/>
              <a:t>) provvedono ai compiti previsti.</a:t>
            </a:r>
          </a:p>
          <a:p>
            <a:endParaRPr lang="it-IT" b="1" dirty="0"/>
          </a:p>
          <a:p>
            <a:r>
              <a:rPr lang="it-IT" b="1" dirty="0"/>
              <a:t>Quinto comma (Libertà privata):</a:t>
            </a:r>
            <a:r>
              <a:rPr lang="it-IT" dirty="0"/>
              <a:t> L'assistenza privata è libera e opera in modo complementare al sistema pubblico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3519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65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it-IT"/>
              <a:t>     </a:t>
            </a:r>
            <a:endParaRPr/>
          </a:p>
        </p:txBody>
      </p:sp>
      <p:sp>
        <p:nvSpPr>
          <p:cNvPr id="694" name="Google Shape;694;p65"/>
          <p:cNvSpPr txBox="1"/>
          <p:nvPr/>
        </p:nvSpPr>
        <p:spPr>
          <a:xfrm>
            <a:off x="2133600" y="1905000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695" name="Google Shape;695;p65"/>
          <p:cNvSpPr txBox="1"/>
          <p:nvPr/>
        </p:nvSpPr>
        <p:spPr>
          <a:xfrm>
            <a:off x="1604888" y="1107831"/>
            <a:ext cx="7911905" cy="397031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it-IT" sz="2800" b="1" i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INTERVENTO DI SUPPORTO</a:t>
            </a:r>
            <a:r>
              <a:rPr lang="it-IT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it-IT" sz="28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dispositivi tecnici e formativi che consentono all’infortunato di utilizzare le capacità di lavoro residue sulla base del proprio patrimonio bio-attitudinale-professionale</a:t>
            </a:r>
            <a:endParaRPr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800" b="1" i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SERVIZIO DI SOSTEGNO</a:t>
            </a:r>
            <a:r>
              <a:rPr lang="it-IT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8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strumenti offerti dalle strutture socio-ambientali </a:t>
            </a:r>
            <a:r>
              <a:rPr lang="it-IT" sz="2800" b="1" i="1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concretamente fruibili</a:t>
            </a:r>
            <a:r>
              <a:rPr lang="it-IT" sz="28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66"/>
          <p:cNvSpPr txBox="1"/>
          <p:nvPr/>
        </p:nvSpPr>
        <p:spPr>
          <a:xfrm>
            <a:off x="2482947" y="259201"/>
            <a:ext cx="5943600" cy="3539430"/>
          </a:xfrm>
          <a:prstGeom prst="rect">
            <a:avLst/>
          </a:prstGeom>
          <a:solidFill>
            <a:srgbClr val="F583D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menomazione ha generici riflessi sulla attività lavorativa, ma non peculiari ripercussioni sulle attività consone al proprio “patrimonio” bio-attitudinale-professionale</a:t>
            </a:r>
            <a:endParaRPr/>
          </a:p>
        </p:txBody>
      </p:sp>
      <p:sp>
        <p:nvSpPr>
          <p:cNvPr id="701" name="Google Shape;701;p66"/>
          <p:cNvSpPr/>
          <p:nvPr/>
        </p:nvSpPr>
        <p:spPr>
          <a:xfrm>
            <a:off x="2482947" y="3995225"/>
            <a:ext cx="5943600" cy="2533797"/>
          </a:xfrm>
          <a:prstGeom prst="rect">
            <a:avLst/>
          </a:prstGeom>
          <a:solidFill>
            <a:srgbClr val="117BF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menomazione non pregiudica gravemente né l’attività svolta né quelle della categoria di appartenenza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7"/>
          <p:cNvSpPr txBox="1"/>
          <p:nvPr/>
        </p:nvSpPr>
        <p:spPr>
          <a:xfrm>
            <a:off x="1012874" y="1788159"/>
            <a:ext cx="8893126" cy="2554545"/>
          </a:xfrm>
          <a:prstGeom prst="rect">
            <a:avLst/>
          </a:prstGeom>
          <a:solidFill>
            <a:srgbClr val="E66F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E3F7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menomazione pregiudica gravemente o </a:t>
            </a:r>
            <a:r>
              <a:rPr lang="it-IT" sz="3200" b="1" u="sng">
                <a:solidFill>
                  <a:srgbClr val="E3F7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impedisce l’attività svolta</a:t>
            </a:r>
            <a:r>
              <a:rPr lang="it-IT" sz="3200" b="1">
                <a:solidFill>
                  <a:srgbClr val="E3F7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ma consente comunque altre </a:t>
            </a:r>
            <a:r>
              <a:rPr lang="it-IT" sz="3200" b="1" u="sng">
                <a:solidFill>
                  <a:srgbClr val="E3F7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attività della categoria di appartenenza</a:t>
            </a:r>
            <a:r>
              <a:rPr lang="it-IT" sz="3200" b="1">
                <a:solidFill>
                  <a:srgbClr val="E3F7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anche mediante </a:t>
            </a:r>
            <a:r>
              <a:rPr lang="it-IT" sz="3200" b="1" i="1" u="sng">
                <a:solidFill>
                  <a:srgbClr val="E3F7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interventi di supporto</a:t>
            </a:r>
            <a:r>
              <a:rPr lang="it-IT" sz="3200" b="1" i="1">
                <a:solidFill>
                  <a:srgbClr val="E3F7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</a:t>
            </a:r>
            <a:r>
              <a:rPr lang="it-IT" sz="3200" b="1" i="1" u="sng">
                <a:solidFill>
                  <a:srgbClr val="E3F7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ricorso a servizi di sostegno</a:t>
            </a:r>
            <a:endParaRPr sz="1800" b="1">
              <a:solidFill>
                <a:srgbClr val="E3F7F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7" name="Google Shape;707;p67" descr="\\Claudio\c\Denunce\prototipo\LOGO2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00" y="6096001"/>
            <a:ext cx="106203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68"/>
          <p:cNvSpPr txBox="1">
            <a:spLocks noGrp="1"/>
          </p:cNvSpPr>
          <p:nvPr>
            <p:ph type="title"/>
          </p:nvPr>
        </p:nvSpPr>
        <p:spPr>
          <a:xfrm>
            <a:off x="2057400" y="3276600"/>
            <a:ext cx="7848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br>
              <a:rPr lang="it-IT" sz="3200"/>
            </a:br>
            <a:r>
              <a:rPr lang="it-IT" sz="3200" b="1"/>
              <a:t>LA MENOMAZIONE CONSENTE SOLTANTO LO SVOLGIMENTO DI </a:t>
            </a:r>
            <a:r>
              <a:rPr lang="it-IT" sz="3200" b="1" u="sng"/>
              <a:t>ATTIVITÀ LAVORATIVE DIVERSE</a:t>
            </a:r>
            <a:r>
              <a:rPr lang="it-IT" sz="3200" b="1"/>
              <a:t> DA QUELLA SVOLTA E DA QUELLE DELLA CATEGORIA DI APPARTENENZA, COMPATIBILI CON LE RESIDUE CAPACITÀ PSICOFISICHE ANCHE MEDIANTE INTERVENTI DI SUPPORTO E RICORSO A SERVIZI DI SOSTEGNO</a:t>
            </a:r>
            <a:r>
              <a:rPr lang="it-IT" sz="2400"/>
              <a:t> </a:t>
            </a:r>
            <a:endParaRPr/>
          </a:p>
        </p:txBody>
      </p:sp>
      <p:pic>
        <p:nvPicPr>
          <p:cNvPr id="714" name="Google Shape;714;p68" descr="\\Claudio\c\Denunce\prototipo\LOGO2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00" y="6096001"/>
            <a:ext cx="106203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69"/>
          <p:cNvSpPr txBox="1">
            <a:spLocks noGrp="1"/>
          </p:cNvSpPr>
          <p:nvPr>
            <p:ph type="body" idx="1"/>
          </p:nvPr>
        </p:nvSpPr>
        <p:spPr>
          <a:xfrm>
            <a:off x="2069880" y="847578"/>
            <a:ext cx="8534400" cy="361526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SzPts val="2560"/>
              <a:buChar char="▶"/>
            </a:pPr>
            <a:r>
              <a:rPr lang="it-IT" sz="3200" b="1"/>
              <a:t>La menomazione impedisce qualunque attività lavorativa, o consente il reimpiego solo in attività che necessitano di </a:t>
            </a:r>
            <a:r>
              <a:rPr lang="it-IT" sz="3200" b="1" u="sng"/>
              <a:t>intervento assistenziale permanente, continuativo e globale</a:t>
            </a:r>
            <a:endParaRPr sz="3200" u="sng"/>
          </a:p>
        </p:txBody>
      </p:sp>
      <p:pic>
        <p:nvPicPr>
          <p:cNvPr id="720" name="Google Shape;720;p69" descr="\\Claudio\c\Denunce\prototipo\LOGO2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00" y="6096001"/>
            <a:ext cx="106203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70"/>
          <p:cNvSpPr/>
          <p:nvPr/>
        </p:nvSpPr>
        <p:spPr>
          <a:xfrm>
            <a:off x="651804" y="112542"/>
            <a:ext cx="9144000" cy="6745458"/>
          </a:xfrm>
          <a:prstGeom prst="rect">
            <a:avLst/>
          </a:prstGeom>
          <a:solidFill>
            <a:srgbClr val="E3F7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Century Gothic"/>
              <a:buNone/>
            </a:pPr>
            <a:r>
              <a:rPr lang="it-IT" sz="3200" b="1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RENDITA DIRETTA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endParaRPr sz="3200" b="1">
              <a:solidFill>
                <a:srgbClr val="0000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Century Gothic"/>
              <a:buNone/>
            </a:pPr>
            <a:r>
              <a:rPr lang="it-IT" sz="3200" b="1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Prestazione economica con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3200"/>
              <a:buFont typeface="Century Gothic"/>
              <a:buNone/>
            </a:pPr>
            <a:r>
              <a:rPr lang="it-IT" sz="3200" b="1">
                <a:solidFill>
                  <a:srgbClr val="CC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funzione indennitaria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Century Gothic"/>
              <a:buNone/>
            </a:pPr>
            <a:r>
              <a:rPr lang="it-IT" sz="3200" b="1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 danno subito dal lavoratore a causa dell’evento</a:t>
            </a:r>
            <a:endParaRPr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Century Gothic"/>
              <a:buNone/>
            </a:pPr>
            <a:r>
              <a:rPr lang="it-IT" sz="320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decorre dal giorno successivo alla cessazione </a:t>
            </a:r>
            <a:endParaRPr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Century Gothic"/>
              <a:buNone/>
            </a:pPr>
            <a:r>
              <a:rPr lang="it-IT" sz="320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dell’inabilità temporanea</a:t>
            </a:r>
            <a:endParaRPr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Century Gothic"/>
              <a:buNone/>
            </a:pPr>
            <a:r>
              <a:rPr lang="it-IT" sz="320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le M.P. senza astensione dal lavoro dalla data di </a:t>
            </a:r>
            <a:endParaRPr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Century Gothic"/>
              <a:buNone/>
            </a:pPr>
            <a:r>
              <a:rPr lang="it-IT" sz="320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segnalazione all’INAIL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endParaRPr sz="3200" b="1">
              <a:solidFill>
                <a:srgbClr val="9933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71"/>
          <p:cNvSpPr/>
          <p:nvPr/>
        </p:nvSpPr>
        <p:spPr>
          <a:xfrm>
            <a:off x="2514600" y="381000"/>
            <a:ext cx="72390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 b="1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 b="1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 b="1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 b="1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31" name="Google Shape;731;p71"/>
          <p:cNvSpPr/>
          <p:nvPr/>
        </p:nvSpPr>
        <p:spPr>
          <a:xfrm>
            <a:off x="2113403" y="818541"/>
            <a:ext cx="6107112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Comic Sans MS"/>
              <a:buNone/>
            </a:pPr>
            <a:r>
              <a:rPr lang="it-IT" sz="3200" b="1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REVISIONE DELLE RENDITE</a:t>
            </a:r>
            <a:endParaRPr sz="2800" b="1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32" name="Google Shape;732;p71"/>
          <p:cNvSpPr txBox="1"/>
          <p:nvPr/>
        </p:nvSpPr>
        <p:spPr>
          <a:xfrm>
            <a:off x="1771357" y="1667022"/>
            <a:ext cx="7391693" cy="3732897"/>
          </a:xfrm>
          <a:prstGeom prst="rect">
            <a:avLst/>
          </a:prstGeom>
          <a:solidFill>
            <a:srgbClr val="C6EA9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mic Sans MS"/>
              <a:buNone/>
            </a:pPr>
            <a:r>
              <a:rPr lang="it-IT" sz="2800" b="1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TIPO:</a:t>
            </a:r>
            <a:endParaRPr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rgbClr val="CC0099"/>
              </a:buClr>
              <a:buSzPts val="2800"/>
              <a:buFont typeface="Comic Sans MS"/>
              <a:buNone/>
            </a:pPr>
            <a:r>
              <a:rPr lang="it-IT" sz="2800" b="1">
                <a:solidFill>
                  <a:srgbClr val="CC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ATTIVA</a:t>
            </a:r>
            <a:r>
              <a:rPr lang="it-IT" sz="28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predisposta dall’INAIL</a:t>
            </a:r>
            <a:endParaRPr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rgbClr val="CC0099"/>
              </a:buClr>
              <a:buSzPts val="2800"/>
              <a:buFont typeface="Comic Sans MS"/>
              <a:buNone/>
            </a:pPr>
            <a:r>
              <a:rPr lang="it-IT" sz="2800" b="1">
                <a:solidFill>
                  <a:srgbClr val="CC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PASSIVA</a:t>
            </a:r>
            <a:r>
              <a:rPr lang="it-IT" sz="28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 richiesta dell’infortunato</a:t>
            </a:r>
            <a:endParaRPr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mic Sans MS"/>
              <a:buNone/>
            </a:pPr>
            <a:r>
              <a:rPr lang="it-IT" sz="2800" b="1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ESITO:</a:t>
            </a:r>
            <a:r>
              <a:rPr lang="it-IT" sz="28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AUMENTO</a:t>
            </a:r>
            <a:endParaRPr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mic Sans MS"/>
              <a:buNone/>
            </a:pPr>
            <a:r>
              <a:rPr lang="it-IT" sz="28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CONFERMA</a:t>
            </a:r>
            <a:endParaRPr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mic Sans MS"/>
              <a:buNone/>
            </a:pPr>
            <a:r>
              <a:rPr lang="it-IT" sz="28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DIMINUZIONE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72"/>
          <p:cNvSpPr/>
          <p:nvPr/>
        </p:nvSpPr>
        <p:spPr>
          <a:xfrm>
            <a:off x="4221164" y="304800"/>
            <a:ext cx="359727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b="1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38" name="Google Shape;738;p72"/>
          <p:cNvSpPr/>
          <p:nvPr/>
        </p:nvSpPr>
        <p:spPr>
          <a:xfrm>
            <a:off x="2514600" y="533400"/>
            <a:ext cx="7239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Century Gothic"/>
              <a:buNone/>
            </a:pPr>
            <a:r>
              <a:rPr lang="it-IT" sz="2800" b="1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RENDITA AI SUPERSTITI</a:t>
            </a:r>
            <a:endParaRPr sz="2400" b="1">
              <a:solidFill>
                <a:srgbClr val="0000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endParaRPr sz="1000" b="1">
              <a:solidFill>
                <a:srgbClr val="0000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9" name="Google Shape;739;p72"/>
          <p:cNvSpPr/>
          <p:nvPr/>
        </p:nvSpPr>
        <p:spPr>
          <a:xfrm>
            <a:off x="2341563" y="2101850"/>
            <a:ext cx="2590800" cy="3733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0" name="Google Shape;740;p72"/>
          <p:cNvSpPr/>
          <p:nvPr/>
        </p:nvSpPr>
        <p:spPr>
          <a:xfrm>
            <a:off x="4800600" y="2101850"/>
            <a:ext cx="2590800" cy="3733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1" name="Google Shape;741;p72"/>
          <p:cNvSpPr/>
          <p:nvPr/>
        </p:nvSpPr>
        <p:spPr>
          <a:xfrm>
            <a:off x="7391400" y="2101850"/>
            <a:ext cx="2590800" cy="3733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2" name="Google Shape;742;p72"/>
          <p:cNvSpPr txBox="1"/>
          <p:nvPr/>
        </p:nvSpPr>
        <p:spPr>
          <a:xfrm>
            <a:off x="2341563" y="2211719"/>
            <a:ext cx="2438400" cy="588962"/>
          </a:xfrm>
          <a:prstGeom prst="rect">
            <a:avLst/>
          </a:prstGeom>
          <a:noFill/>
          <a:ln w="9525" cap="flat" cmpd="sng">
            <a:solidFill>
              <a:srgbClr val="CC00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3200"/>
              <a:buFont typeface="Comic Sans MS"/>
              <a:buNone/>
            </a:pPr>
            <a:r>
              <a:rPr lang="it-IT" sz="3200" b="1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</a:t>
            </a:r>
            <a:r>
              <a:rPr lang="it-IT" sz="32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it-IT" sz="3200" b="1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cosa è</a:t>
            </a:r>
            <a:endParaRPr sz="32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3" name="Google Shape;743;p72"/>
          <p:cNvSpPr txBox="1"/>
          <p:nvPr/>
        </p:nvSpPr>
        <p:spPr>
          <a:xfrm>
            <a:off x="4876800" y="2254251"/>
            <a:ext cx="2438400" cy="588963"/>
          </a:xfrm>
          <a:prstGeom prst="rect">
            <a:avLst/>
          </a:prstGeom>
          <a:noFill/>
          <a:ln w="9525" cap="flat" cmpd="sng">
            <a:solidFill>
              <a:srgbClr val="CC00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3200"/>
              <a:buFont typeface="Comic Sans MS"/>
              <a:buNone/>
            </a:pPr>
            <a:r>
              <a:rPr lang="it-IT" sz="3200" b="1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condizioni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4" name="Google Shape;744;p72"/>
          <p:cNvSpPr txBox="1"/>
          <p:nvPr/>
        </p:nvSpPr>
        <p:spPr>
          <a:xfrm>
            <a:off x="7467600" y="2254251"/>
            <a:ext cx="2362200" cy="588963"/>
          </a:xfrm>
          <a:prstGeom prst="rect">
            <a:avLst/>
          </a:prstGeom>
          <a:noFill/>
          <a:ln w="9525" cap="flat" cmpd="sng">
            <a:solidFill>
              <a:srgbClr val="CC00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3200"/>
              <a:buFont typeface="Comic Sans MS"/>
              <a:buNone/>
            </a:pPr>
            <a:r>
              <a:rPr lang="it-IT" sz="3200" b="1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decorrenza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5" name="Google Shape;745;p72"/>
          <p:cNvSpPr txBox="1"/>
          <p:nvPr/>
        </p:nvSpPr>
        <p:spPr>
          <a:xfrm>
            <a:off x="2209800" y="3214689"/>
            <a:ext cx="2590800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Comic Sans MS"/>
              <a:buNone/>
            </a:pPr>
            <a:r>
              <a:rPr lang="it-IT" sz="20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Prestazione economica con funzione INDENNITARIA dei danni subiti dai familiari per il decesso </a:t>
            </a:r>
            <a:endParaRPr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6" name="Google Shape;746;p72"/>
          <p:cNvSpPr txBox="1"/>
          <p:nvPr/>
        </p:nvSpPr>
        <p:spPr>
          <a:xfrm>
            <a:off x="4876800" y="3244851"/>
            <a:ext cx="251460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Comic Sans MS"/>
              <a:buNone/>
            </a:pPr>
            <a:r>
              <a:rPr lang="it-IT" sz="20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EVENTO indennizzabile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endParaRPr sz="2000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Comic Sans MS"/>
              <a:buNone/>
            </a:pPr>
            <a:r>
              <a:rPr lang="it-IT" sz="20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esistenza di superstiti </a:t>
            </a:r>
            <a:endParaRPr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Comic Sans MS"/>
              <a:buNone/>
            </a:pPr>
            <a:r>
              <a:rPr lang="it-IT" sz="20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aventi diritto</a:t>
            </a:r>
            <a:endParaRPr sz="22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7" name="Google Shape;747;p72"/>
          <p:cNvSpPr txBox="1"/>
          <p:nvPr/>
        </p:nvSpPr>
        <p:spPr>
          <a:xfrm>
            <a:off x="7620000" y="3702051"/>
            <a:ext cx="220980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Comic Sans MS"/>
              <a:buNone/>
            </a:pPr>
            <a:r>
              <a:rPr lang="it-IT" sz="20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dal giorno successivo a quello della morte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8" name="Google Shape;748;p72"/>
          <p:cNvSpPr txBox="1"/>
          <p:nvPr/>
        </p:nvSpPr>
        <p:spPr>
          <a:xfrm>
            <a:off x="6005513" y="5530851"/>
            <a:ext cx="18415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9" name="Google Shape;749;p72"/>
          <p:cNvSpPr/>
          <p:nvPr/>
        </p:nvSpPr>
        <p:spPr>
          <a:xfrm>
            <a:off x="2286000" y="6096000"/>
            <a:ext cx="297973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Comic Sans MS"/>
              <a:buNone/>
            </a:pPr>
            <a:r>
              <a:rPr lang="it-IT" sz="2400" b="1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AVENTI DIRITTO</a:t>
            </a:r>
            <a:endParaRPr/>
          </a:p>
        </p:txBody>
      </p:sp>
      <p:sp>
        <p:nvSpPr>
          <p:cNvPr id="750" name="Google Shape;750;p72"/>
          <p:cNvSpPr/>
          <p:nvPr/>
        </p:nvSpPr>
        <p:spPr>
          <a:xfrm>
            <a:off x="6248400" y="5957888"/>
            <a:ext cx="39624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Comic Sans MS"/>
              <a:buNone/>
            </a:pPr>
            <a:r>
              <a:rPr lang="it-IT" sz="2200" b="1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Coniuge e  figli minorenni               </a:t>
            </a:r>
            <a:endParaRPr/>
          </a:p>
        </p:txBody>
      </p:sp>
      <p:sp>
        <p:nvSpPr>
          <p:cNvPr id="751" name="Google Shape;751;p72"/>
          <p:cNvSpPr/>
          <p:nvPr/>
        </p:nvSpPr>
        <p:spPr>
          <a:xfrm>
            <a:off x="5405438" y="6048376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73"/>
          <p:cNvSpPr txBox="1"/>
          <p:nvPr/>
        </p:nvSpPr>
        <p:spPr>
          <a:xfrm>
            <a:off x="1443486" y="408721"/>
            <a:ext cx="9144000" cy="6096541"/>
          </a:xfrm>
          <a:prstGeom prst="rect">
            <a:avLst/>
          </a:prstGeom>
          <a:solidFill>
            <a:srgbClr val="49A8E6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TABELLA DELLE MENOMAZIONI CHE POSSONO DAR LUOGO ALL'ASSEGNO PER L'ASSISTENZA PERSONALE CONTINUATA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Riduzione dell'acutezza visiva, tale da permettere soltanto il conteggio delle dita alla distanza della visione ordinaria da vicino (30 cm.) o più grave;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2) Perdita di nove dita delle mani, compresi i due pollici;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3) Lesioni del sistema nervoso centrale che abbiano prodotto paralisi totale flaccida dei due arti inferiori;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4) Amputazione bilaterale degli arti inferiori: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 di cui uno sopra il terzo inferiore della coscia e l'altro all'altezza del collo del piede o al di sopra;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 all'altezza del collo del piede o al di sopra, quando sia impossibile l'applicazione di protesi;</a:t>
            </a:r>
            <a:endParaRPr/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74"/>
          <p:cNvSpPr txBox="1"/>
          <p:nvPr/>
        </p:nvSpPr>
        <p:spPr>
          <a:xfrm>
            <a:off x="1524000" y="891176"/>
            <a:ext cx="9144000" cy="5229637"/>
          </a:xfrm>
          <a:prstGeom prst="rect">
            <a:avLst/>
          </a:prstGeom>
          <a:solidFill>
            <a:srgbClr val="49A8E6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5) Perdita di una mano e di ambedue i piedi, anche se sia possibile l'applicazione di protesi;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6) Perdita di un arto superiore e di un arto inferiore;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 sopra il terzo inferiore, rispettivamente, del braccio e della coscia;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 sopra il terzo inferiore, rispettivamente, dell'avambraccio e della coscia;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7) Alterazioni delle facoltà mentali che apportino gravi e profondi perturbamenti alla vita organica e sociale;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8) Malattie o infermità che rendono necessaria la continua o quasi continua degenza a letto.</a:t>
            </a:r>
            <a:endParaRPr/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 txBox="1">
            <a:spLocks noGrp="1"/>
          </p:cNvSpPr>
          <p:nvPr>
            <p:ph type="title"/>
          </p:nvPr>
        </p:nvSpPr>
        <p:spPr>
          <a:xfrm>
            <a:off x="878130" y="441728"/>
            <a:ext cx="7571989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it-IT" b="1"/>
              <a:t>IL CONTESTO DI RIFERIMENTO</a:t>
            </a:r>
            <a:br>
              <a:rPr lang="it-IT" b="1"/>
            </a:br>
            <a:endParaRPr/>
          </a:p>
        </p:txBody>
      </p: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521680" y="1026117"/>
            <a:ext cx="11201747" cy="5472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it-IT" sz="3200" b="1">
                <a:solidFill>
                  <a:schemeClr val="dk2"/>
                </a:solidFill>
              </a:rPr>
              <a:t>Art. 38 della Costituzione: « (…)</a:t>
            </a:r>
            <a:endParaRPr sz="32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40"/>
              </a:spcBef>
              <a:spcAft>
                <a:spcPts val="0"/>
              </a:spcAft>
              <a:buSzPts val="2560"/>
              <a:buNone/>
            </a:pPr>
            <a:r>
              <a:rPr lang="it-IT" sz="3200" b="1" u="sng">
                <a:solidFill>
                  <a:srgbClr val="FFFF00"/>
                </a:solidFill>
              </a:rPr>
              <a:t>I lavoratori </a:t>
            </a:r>
            <a:r>
              <a:rPr lang="it-IT" sz="3200" b="1">
                <a:solidFill>
                  <a:schemeClr val="dk1"/>
                </a:solidFill>
              </a:rPr>
              <a:t>hanno diritto che siano </a:t>
            </a:r>
            <a:r>
              <a:rPr lang="it-IT" sz="3200" b="1">
                <a:solidFill>
                  <a:srgbClr val="FFFF00"/>
                </a:solidFill>
              </a:rPr>
              <a:t>preveduti</a:t>
            </a:r>
            <a:r>
              <a:rPr lang="it-IT" sz="3200" b="1">
                <a:solidFill>
                  <a:schemeClr val="dk1"/>
                </a:solidFill>
              </a:rPr>
              <a:t> ed </a:t>
            </a:r>
            <a:r>
              <a:rPr lang="it-IT" sz="3200" b="1">
                <a:solidFill>
                  <a:srgbClr val="FFFF00"/>
                </a:solidFill>
              </a:rPr>
              <a:t>assicurati</a:t>
            </a:r>
            <a:r>
              <a:rPr lang="it-IT" sz="3200" b="1">
                <a:solidFill>
                  <a:schemeClr val="dk1"/>
                </a:solidFill>
              </a:rPr>
              <a:t> </a:t>
            </a:r>
            <a:r>
              <a:rPr lang="it-IT" sz="3200" b="1" i="1" u="sng">
                <a:solidFill>
                  <a:srgbClr val="F046C9"/>
                </a:solidFill>
              </a:rPr>
              <a:t>mezzi adeguati </a:t>
            </a:r>
            <a:r>
              <a:rPr lang="it-IT" sz="3200" b="1" i="1" u="sng">
                <a:solidFill>
                  <a:schemeClr val="dk1"/>
                </a:solidFill>
              </a:rPr>
              <a:t>alle loro </a:t>
            </a:r>
            <a:r>
              <a:rPr lang="it-IT" sz="3200" b="1" i="1" u="sng">
                <a:solidFill>
                  <a:srgbClr val="C6EA92"/>
                </a:solidFill>
              </a:rPr>
              <a:t>esigenze di vita</a:t>
            </a:r>
            <a:r>
              <a:rPr lang="it-IT" sz="3200" b="1" i="1">
                <a:solidFill>
                  <a:srgbClr val="C6EA92"/>
                </a:solidFill>
              </a:rPr>
              <a:t> </a:t>
            </a:r>
            <a:r>
              <a:rPr lang="it-IT" sz="3200" b="1">
                <a:solidFill>
                  <a:schemeClr val="dk1"/>
                </a:solidFill>
              </a:rPr>
              <a:t>in caso di </a:t>
            </a:r>
            <a:r>
              <a:rPr lang="it-IT" sz="3200" b="1" u="sng">
                <a:solidFill>
                  <a:schemeClr val="lt1"/>
                </a:solidFill>
              </a:rPr>
              <a:t>infortunio, malattia, invalidità </a:t>
            </a:r>
            <a:r>
              <a:rPr lang="it-IT" sz="3200" b="1">
                <a:solidFill>
                  <a:schemeClr val="dk1"/>
                </a:solidFill>
              </a:rPr>
              <a:t>e (…)</a:t>
            </a:r>
            <a:endParaRPr/>
          </a:p>
          <a:p>
            <a:pPr marL="0" lvl="0" indent="0" algn="l" rtl="0">
              <a:spcBef>
                <a:spcPts val="1240"/>
              </a:spcBef>
              <a:spcAft>
                <a:spcPts val="0"/>
              </a:spcAft>
              <a:buSzPts val="2560"/>
              <a:buNone/>
            </a:pPr>
            <a:r>
              <a:rPr lang="it-IT" sz="3200" b="1">
                <a:solidFill>
                  <a:schemeClr val="lt1"/>
                </a:solidFill>
              </a:rPr>
              <a:t>Ai compiti previsti in questo articolo provvedono organi ed istituti predisposti o integrati dallo Stato. </a:t>
            </a:r>
            <a:endParaRPr/>
          </a:p>
        </p:txBody>
      </p:sp>
      <p:pic>
        <p:nvPicPr>
          <p:cNvPr id="234" name="Google Shape;234;p9" descr="La riforma costituzionale del Titolo V e ripercussioni in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3461" y="258936"/>
            <a:ext cx="2657942" cy="1988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6" name="Google Shape;766;p75"/>
          <p:cNvGraphicFramePr/>
          <p:nvPr/>
        </p:nvGraphicFramePr>
        <p:xfrm>
          <a:off x="1752600" y="609600"/>
          <a:ext cx="86106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610600" imgH="5257800" progId="OrgPlusWOPX.4">
                  <p:embed/>
                </p:oleObj>
              </mc:Choice>
              <mc:Fallback>
                <p:oleObj r:id="rId3" imgW="8610600" imgH="5257800" progId="OrgPlusWOPX.4">
                  <p:embed/>
                  <p:pic>
                    <p:nvPicPr>
                      <p:cNvPr id="766" name="Google Shape;766;p75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752600" y="609600"/>
                        <a:ext cx="86106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7" name="Google Shape;767;p75" descr="\\Claudio\c\Denunce\prototipo\LOGO2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9200" y="6096001"/>
            <a:ext cx="106203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77"/>
          <p:cNvSpPr/>
          <p:nvPr/>
        </p:nvSpPr>
        <p:spPr>
          <a:xfrm>
            <a:off x="1801504" y="1091341"/>
            <a:ext cx="7603225" cy="114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SISTEMA MISTO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Sentenze Corte Costituzionale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179 e 208 del 1988,  art. 10 D.lvo 38/2000</a:t>
            </a:r>
            <a:endParaRPr/>
          </a:p>
        </p:txBody>
      </p:sp>
      <p:grpSp>
        <p:nvGrpSpPr>
          <p:cNvPr id="777" name="Google Shape;777;p77"/>
          <p:cNvGrpSpPr/>
          <p:nvPr/>
        </p:nvGrpSpPr>
        <p:grpSpPr>
          <a:xfrm>
            <a:off x="-95017" y="2983490"/>
            <a:ext cx="5990095" cy="1912748"/>
            <a:chOff x="-679" y="1672"/>
            <a:chExt cx="3590" cy="1194"/>
          </a:xfrm>
        </p:grpSpPr>
        <p:sp>
          <p:nvSpPr>
            <p:cNvPr id="778" name="Google Shape;778;p77"/>
            <p:cNvSpPr/>
            <p:nvPr/>
          </p:nvSpPr>
          <p:spPr>
            <a:xfrm>
              <a:off x="-369" y="1672"/>
              <a:ext cx="3224" cy="119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9" name="Google Shape;779;p77"/>
            <p:cNvSpPr/>
            <p:nvPr/>
          </p:nvSpPr>
          <p:spPr>
            <a:xfrm>
              <a:off x="-679" y="1711"/>
              <a:ext cx="3590" cy="1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800" b="1">
                  <a:solidFill>
                    <a:srgbClr val="0000C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Patologie comprese 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800" b="1">
                  <a:solidFill>
                    <a:srgbClr val="0000C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 tabelle*, godono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800" b="1">
                  <a:solidFill>
                    <a:srgbClr val="0000C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  PRESUNZIONE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800" b="1">
                  <a:solidFill>
                    <a:srgbClr val="0000C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LEGALE DI ORIGINE</a:t>
              </a:r>
              <a:endParaRPr/>
            </a:p>
          </p:txBody>
        </p:sp>
      </p:grpSp>
      <p:grpSp>
        <p:nvGrpSpPr>
          <p:cNvPr id="780" name="Google Shape;780;p77"/>
          <p:cNvGrpSpPr/>
          <p:nvPr/>
        </p:nvGrpSpPr>
        <p:grpSpPr>
          <a:xfrm>
            <a:off x="6167512" y="2915038"/>
            <a:ext cx="5511715" cy="1981200"/>
            <a:chOff x="2968" y="2152"/>
            <a:chExt cx="2448" cy="1248"/>
          </a:xfrm>
        </p:grpSpPr>
        <p:sp>
          <p:nvSpPr>
            <p:cNvPr id="781" name="Google Shape;781;p77"/>
            <p:cNvSpPr/>
            <p:nvPr/>
          </p:nvSpPr>
          <p:spPr>
            <a:xfrm>
              <a:off x="2968" y="2152"/>
              <a:ext cx="2448" cy="124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77"/>
            <p:cNvSpPr/>
            <p:nvPr/>
          </p:nvSpPr>
          <p:spPr>
            <a:xfrm>
              <a:off x="3210" y="2351"/>
              <a:ext cx="2016" cy="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800" b="1">
                  <a:solidFill>
                    <a:srgbClr val="0000C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Patologie non incluse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800" b="1">
                  <a:solidFill>
                    <a:srgbClr val="0000C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 tabella per le quali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800" b="1">
                  <a:solidFill>
                    <a:srgbClr val="0000C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deve essere PROVATA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800" b="1">
                  <a:solidFill>
                    <a:srgbClr val="0000C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 CAUSA LAVORATIVA</a:t>
              </a:r>
              <a:endParaRPr/>
            </a:p>
          </p:txBody>
        </p:sp>
      </p:grpSp>
      <p:sp>
        <p:nvSpPr>
          <p:cNvPr id="783" name="Google Shape;783;p77"/>
          <p:cNvSpPr/>
          <p:nvPr/>
        </p:nvSpPr>
        <p:spPr>
          <a:xfrm rot="2217558">
            <a:off x="3416927" y="2149472"/>
            <a:ext cx="457200" cy="756918"/>
          </a:xfrm>
          <a:prstGeom prst="downArrow">
            <a:avLst>
              <a:gd name="adj1" fmla="val 50000"/>
              <a:gd name="adj2" fmla="val 58854"/>
            </a:avLst>
          </a:prstGeom>
          <a:solidFill>
            <a:srgbClr val="FFFF0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77"/>
          <p:cNvSpPr/>
          <p:nvPr/>
        </p:nvSpPr>
        <p:spPr>
          <a:xfrm rot="-2543633">
            <a:off x="7991139" y="2128051"/>
            <a:ext cx="457200" cy="878661"/>
          </a:xfrm>
          <a:prstGeom prst="downArrow">
            <a:avLst>
              <a:gd name="adj1" fmla="val 50000"/>
              <a:gd name="adj2" fmla="val 67708"/>
            </a:avLst>
          </a:prstGeom>
          <a:solidFill>
            <a:srgbClr val="FFFF0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77"/>
          <p:cNvSpPr/>
          <p:nvPr/>
        </p:nvSpPr>
        <p:spPr>
          <a:xfrm>
            <a:off x="2374711" y="378649"/>
            <a:ext cx="60061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MALATTIE PROFESSIONALI</a:t>
            </a:r>
            <a:endParaRPr sz="3600" b="1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6" name="Google Shape;786;p77"/>
          <p:cNvSpPr/>
          <p:nvPr/>
        </p:nvSpPr>
        <p:spPr>
          <a:xfrm>
            <a:off x="1201003" y="5037142"/>
            <a:ext cx="381707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it-IT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D.M. del 9 aprile 2008</a:t>
            </a:r>
            <a:r>
              <a:rPr lang="it-IT" sz="2400"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it-IT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Industria- 85 voci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	  Agricoltura-24</a:t>
            </a: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78"/>
          <p:cNvSpPr/>
          <p:nvPr/>
        </p:nvSpPr>
        <p:spPr>
          <a:xfrm>
            <a:off x="-1890617" y="890178"/>
            <a:ext cx="7896036" cy="423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rPr lang="it-IT" sz="3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INFORTUNIO</a:t>
            </a:r>
            <a:endParaRPr sz="3000" b="1">
              <a:solidFill>
                <a:srgbClr val="0000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endParaRPr sz="1000" b="1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Century Gothic"/>
              <a:buNone/>
            </a:pPr>
            <a:r>
              <a:rPr lang="it-IT" sz="3000" b="1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causa violenta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Century Gothic"/>
              <a:buNone/>
            </a:pPr>
            <a:r>
              <a:rPr lang="it-IT" sz="3000" b="1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Century Gothic"/>
              <a:buNone/>
            </a:pPr>
            <a:r>
              <a:rPr lang="it-IT" sz="3000" b="1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agenti infettivi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Century Gothic"/>
              <a:buNone/>
            </a:pPr>
            <a:r>
              <a:rPr lang="it-IT" sz="3000" b="1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virulenti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 New Roman"/>
              <a:buNone/>
            </a:pPr>
            <a:endParaRPr sz="3000" b="1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Century Gothic"/>
              <a:buNone/>
            </a:pPr>
            <a:r>
              <a:rPr lang="it-IT" sz="3000" b="1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semplice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Century Gothic"/>
              <a:buNone/>
            </a:pPr>
            <a:r>
              <a:rPr lang="it-IT" sz="3000" b="1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occasione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Century Gothic"/>
              <a:buNone/>
            </a:pPr>
            <a:r>
              <a:rPr lang="it-IT" sz="3000" b="1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lavoro</a:t>
            </a:r>
            <a:endParaRPr sz="3000" b="1">
              <a:solidFill>
                <a:srgbClr val="9933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78"/>
          <p:cNvSpPr/>
          <p:nvPr/>
        </p:nvSpPr>
        <p:spPr>
          <a:xfrm>
            <a:off x="4336210" y="1400175"/>
            <a:ext cx="3429000" cy="31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rPr lang="it-IT" sz="3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MALATTIA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omic Sans MS"/>
              <a:buNone/>
            </a:pPr>
            <a:r>
              <a:rPr lang="it-IT" sz="30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PROF.LE</a:t>
            </a:r>
            <a:endParaRPr sz="3000" b="1" dirty="0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endParaRPr sz="1000" b="1" dirty="0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Century Gothic"/>
              <a:buNone/>
            </a:pPr>
            <a:r>
              <a:rPr lang="it-IT" sz="3000" b="1" dirty="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causa lenta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Century Gothic"/>
              <a:buNone/>
            </a:pPr>
            <a:r>
              <a:rPr lang="it-IT" sz="3000" b="1" dirty="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Century Gothic"/>
              <a:buNone/>
            </a:pPr>
            <a:r>
              <a:rPr lang="it-IT" sz="3000" b="1" dirty="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progressiva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 New Roman"/>
              <a:buNone/>
            </a:pPr>
            <a:endParaRPr sz="3000" b="1" dirty="0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Century Gothic"/>
              <a:buNone/>
            </a:pPr>
            <a:r>
              <a:rPr lang="it-IT" sz="3000" b="1" dirty="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nell’esercizio 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Century Gothic"/>
              <a:buNone/>
            </a:pPr>
            <a:r>
              <a:rPr lang="it-IT" sz="3000" b="1" dirty="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causa delle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Century Gothic"/>
              <a:buNone/>
            </a:pPr>
            <a:r>
              <a:rPr lang="it-IT" sz="3000" b="1" dirty="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lavorazioni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Century Gothic"/>
              <a:buNone/>
            </a:pPr>
            <a:r>
              <a:rPr lang="it-IT" sz="3000" b="1" dirty="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(eziologia tipica)</a:t>
            </a:r>
            <a:endParaRPr sz="3000" b="1" dirty="0">
              <a:solidFill>
                <a:srgbClr val="9933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78"/>
          <p:cNvSpPr/>
          <p:nvPr/>
        </p:nvSpPr>
        <p:spPr>
          <a:xfrm>
            <a:off x="551857" y="490128"/>
            <a:ext cx="7848600" cy="990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4" name="Google Shape;794;p78"/>
          <p:cNvSpPr/>
          <p:nvPr/>
        </p:nvSpPr>
        <p:spPr>
          <a:xfrm>
            <a:off x="527562" y="1504950"/>
            <a:ext cx="7848600" cy="1905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5" name="Google Shape;795;p78"/>
          <p:cNvSpPr/>
          <p:nvPr/>
        </p:nvSpPr>
        <p:spPr>
          <a:xfrm>
            <a:off x="535924" y="3448050"/>
            <a:ext cx="7848600" cy="1981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796" name="Google Shape;796;p78"/>
          <p:cNvCxnSpPr/>
          <p:nvPr/>
        </p:nvCxnSpPr>
        <p:spPr>
          <a:xfrm>
            <a:off x="4097643" y="514350"/>
            <a:ext cx="0" cy="4876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7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3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 sz="32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79"/>
          <p:cNvSpPr txBox="1">
            <a:spLocks noGrp="1"/>
          </p:cNvSpPr>
          <p:nvPr>
            <p:ph type="title"/>
          </p:nvPr>
        </p:nvSpPr>
        <p:spPr>
          <a:xfrm>
            <a:off x="999611" y="-446595"/>
            <a:ext cx="91440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Noto Sans Symbols"/>
              <a:buNone/>
            </a:pPr>
            <a:br>
              <a:rPr lang="it-IT" b="1">
                <a:solidFill>
                  <a:srgbClr val="0066FF"/>
                </a:solidFill>
              </a:rPr>
            </a:br>
            <a:r>
              <a:rPr lang="it-IT" b="1">
                <a:solidFill>
                  <a:srgbClr val="0066FF"/>
                </a:solidFill>
              </a:rPr>
              <a:t>TABELLE MALATTIE PROFESSIONALI</a:t>
            </a:r>
            <a:br>
              <a:rPr lang="it-IT" b="1">
                <a:solidFill>
                  <a:schemeClr val="accent2"/>
                </a:solidFill>
              </a:rPr>
            </a:br>
            <a:r>
              <a:rPr lang="it-IT" b="1">
                <a:solidFill>
                  <a:schemeClr val="accent2"/>
                </a:solidFill>
              </a:rPr>
              <a:t>SONO 2 UNA PER LE ATTIVITA’ INDUSTRIALI UNA PER LE ATTIVITA’ IN AGRICOLTURA</a:t>
            </a:r>
            <a:r>
              <a:rPr lang="it-IT">
                <a:solidFill>
                  <a:srgbClr val="0066FF"/>
                </a:solidFill>
              </a:rPr>
              <a:t> </a:t>
            </a:r>
            <a:endParaRPr>
              <a:solidFill>
                <a:srgbClr val="0066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3" name="Google Shape;803;p79"/>
          <p:cNvSpPr txBox="1">
            <a:spLocks noGrp="1"/>
          </p:cNvSpPr>
          <p:nvPr>
            <p:ph type="body" idx="1"/>
          </p:nvPr>
        </p:nvSpPr>
        <p:spPr>
          <a:xfrm>
            <a:off x="1421642" y="2180807"/>
            <a:ext cx="8824415" cy="4360460"/>
          </a:xfrm>
          <a:prstGeom prst="rect">
            <a:avLst/>
          </a:prstGeom>
          <a:solidFill>
            <a:srgbClr val="E2F4C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it-IT" sz="3600" b="1">
                <a:solidFill>
                  <a:schemeClr val="accent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MALATTIE  – </a:t>
            </a:r>
            <a:r>
              <a:rPr lang="it-IT" sz="2400" b="1">
                <a:solidFill>
                  <a:schemeClr val="accent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ripartite per agente causale</a:t>
            </a:r>
            <a:endParaRPr/>
          </a:p>
          <a:p>
            <a:pPr marL="0" lvl="0" indent="0" algn="l" rtl="0">
              <a:spcBef>
                <a:spcPts val="1320"/>
              </a:spcBef>
              <a:spcAft>
                <a:spcPts val="0"/>
              </a:spcAft>
              <a:buSzPts val="2880"/>
              <a:buNone/>
            </a:pPr>
            <a:r>
              <a:rPr lang="it-IT" sz="3600" b="1">
                <a:solidFill>
                  <a:schemeClr val="accent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LAVORAZIONI – circostanze e modalità di esposizione all’agente causale </a:t>
            </a:r>
            <a:endParaRPr b="1">
              <a:solidFill>
                <a:schemeClr val="accent2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1320"/>
              </a:spcBef>
              <a:spcAft>
                <a:spcPts val="0"/>
              </a:spcAft>
              <a:buSzPts val="2880"/>
              <a:buNone/>
            </a:pPr>
            <a:r>
              <a:rPr lang="it-IT" sz="3600" b="1">
                <a:solidFill>
                  <a:schemeClr val="accent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PERIODO MASSIMO DI INDENNIZZABILITA’ – dopo abbandono del lavoro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8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3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 sz="32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09" name="Google Shape;809;p80"/>
          <p:cNvGraphicFramePr/>
          <p:nvPr/>
        </p:nvGraphicFramePr>
        <p:xfrm>
          <a:off x="116006" y="0"/>
          <a:ext cx="12075994" cy="705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075994" imgH="7056438" progId="AcroExch.Document.DC">
                  <p:embed/>
                </p:oleObj>
              </mc:Choice>
              <mc:Fallback>
                <p:oleObj r:id="rId3" imgW="12075994" imgH="7056438" progId="AcroExch.Document.DC">
                  <p:embed/>
                  <p:pic>
                    <p:nvPicPr>
                      <p:cNvPr id="809" name="Google Shape;809;p80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16006" y="0"/>
                        <a:ext cx="12075994" cy="705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0" name="Google Shape;810;p80"/>
          <p:cNvSpPr/>
          <p:nvPr/>
        </p:nvSpPr>
        <p:spPr>
          <a:xfrm>
            <a:off x="2590800" y="6096000"/>
            <a:ext cx="723900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8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3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 sz="32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81"/>
          <p:cNvSpPr txBox="1">
            <a:spLocks noGrp="1"/>
          </p:cNvSpPr>
          <p:nvPr>
            <p:ph type="body" idx="1"/>
          </p:nvPr>
        </p:nvSpPr>
        <p:spPr>
          <a:xfrm>
            <a:off x="814317" y="1394300"/>
            <a:ext cx="8763000" cy="5105400"/>
          </a:xfrm>
          <a:prstGeom prst="rect">
            <a:avLst/>
          </a:prstGeom>
          <a:solidFill>
            <a:srgbClr val="941A1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85750" lvl="0" indent="-285750" algn="r" rtl="0">
              <a:spcBef>
                <a:spcPts val="0"/>
              </a:spcBef>
              <a:spcAft>
                <a:spcPts val="0"/>
              </a:spcAft>
              <a:buSzPts val="1560"/>
              <a:buFont typeface="Verdana"/>
              <a:buNone/>
            </a:pPr>
            <a:r>
              <a:rPr lang="it-IT" sz="2400" b="1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 sz="2400" b="1">
              <a:solidFill>
                <a:schemeClr val="accent2"/>
              </a:solidFill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SzPts val="1560"/>
              <a:buFont typeface="Century Gothic"/>
              <a:buNone/>
            </a:pPr>
            <a:r>
              <a:rPr lang="it-IT" sz="24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 </a:t>
            </a:r>
            <a:r>
              <a:rPr lang="it-IT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Lavorazioni</a:t>
            </a:r>
            <a:r>
              <a:rPr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svolte in </a:t>
            </a:r>
            <a:r>
              <a:rPr lang="it-IT" sz="24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modo non occasionale</a:t>
            </a:r>
            <a:r>
              <a:rPr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macchine che espongono a vibrazioni trasmesse al corpo intero: </a:t>
            </a:r>
            <a:r>
              <a:rPr lang="it-IT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macchine movimentazione materiali vari</a:t>
            </a:r>
            <a:r>
              <a:rPr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 </a:t>
            </a:r>
            <a:r>
              <a:rPr lang="it-IT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trattori</a:t>
            </a:r>
            <a:r>
              <a:rPr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gru portuali</a:t>
            </a:r>
            <a:r>
              <a:rPr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carrelli  sollevatori</a:t>
            </a:r>
            <a:r>
              <a:rPr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(muletti), </a:t>
            </a:r>
            <a:r>
              <a:rPr lang="it-IT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imbarcazioni per pesca professionale costiera e d</a:t>
            </a:r>
            <a:r>
              <a:rPr lang="it-IT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it-IT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altura</a:t>
            </a:r>
            <a:r>
              <a:rPr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SzPts val="1560"/>
              <a:buFont typeface="Century Gothic"/>
              <a:buNone/>
            </a:pPr>
            <a:r>
              <a:rPr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                                        	</a:t>
            </a:r>
            <a:endParaRPr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SzPts val="1560"/>
              <a:buFont typeface="Century Gothic"/>
              <a:buNone/>
            </a:pPr>
            <a:r>
              <a:rPr lang="it-IT" sz="2400" b="1">
                <a:solidFill>
                  <a:schemeClr val="lt1"/>
                </a:solidFill>
              </a:rPr>
              <a:t> </a:t>
            </a:r>
            <a:r>
              <a:rPr lang="it-IT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 Lavorazioni di </a:t>
            </a:r>
            <a:r>
              <a:rPr lang="it-IT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movimentazione manuale dei carichi</a:t>
            </a:r>
            <a:r>
              <a:rPr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svolte in modo </a:t>
            </a:r>
            <a:r>
              <a:rPr lang="it-IT" sz="24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 occasionale</a:t>
            </a:r>
            <a:r>
              <a:rPr lang="it-IT" sz="24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4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assenza di ausili  efficaci</a:t>
            </a:r>
            <a:r>
              <a:rPr lang="it-IT" sz="24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SzPts val="1560"/>
              <a:buFont typeface="Century Gothic"/>
              <a:buNone/>
            </a:pP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SzPts val="1560"/>
              <a:buFont typeface="Century Gothic"/>
              <a:buNone/>
            </a:pPr>
            <a:r>
              <a:rPr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Periodo massimo di indennizzabilità 1 anno</a:t>
            </a:r>
            <a:endParaRPr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SzPts val="1560"/>
              <a:buFont typeface="Century Gothic"/>
              <a:buNone/>
            </a:pP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r" rtl="0">
              <a:spcBef>
                <a:spcPts val="600"/>
              </a:spcBef>
              <a:spcAft>
                <a:spcPts val="0"/>
              </a:spcAft>
              <a:buSzPts val="1560"/>
              <a:buFont typeface="Century Gothic"/>
              <a:buNone/>
            </a:pPr>
            <a:endParaRPr sz="2400">
              <a:solidFill>
                <a:schemeClr val="accent2"/>
              </a:solidFill>
            </a:endParaRPr>
          </a:p>
        </p:txBody>
      </p:sp>
      <p:sp>
        <p:nvSpPr>
          <p:cNvPr id="817" name="Google Shape;817;p81"/>
          <p:cNvSpPr txBox="1">
            <a:spLocks noGrp="1"/>
          </p:cNvSpPr>
          <p:nvPr>
            <p:ph type="title"/>
          </p:nvPr>
        </p:nvSpPr>
        <p:spPr>
          <a:xfrm>
            <a:off x="1187355" y="92752"/>
            <a:ext cx="11054236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3200"/>
              <a:buFont typeface="Verdana"/>
              <a:buNone/>
            </a:pPr>
            <a:r>
              <a:rPr lang="it-IT" sz="3200" b="1">
                <a:solidFill>
                  <a:srgbClr val="0066FF"/>
                </a:solidFill>
                <a:latin typeface="Verdana"/>
                <a:ea typeface="Verdana"/>
                <a:cs typeface="Verdana"/>
                <a:sym typeface="Verdana"/>
              </a:rPr>
              <a:t>TABELLA INDUSTRIA</a:t>
            </a:r>
            <a:br>
              <a:rPr lang="it-IT" sz="3200" b="1">
                <a:solidFill>
                  <a:srgbClr val="0066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3200" b="1">
                <a:solidFill>
                  <a:srgbClr val="0066FF"/>
                </a:solidFill>
                <a:latin typeface="Verdana"/>
                <a:ea typeface="Verdana"/>
                <a:cs typeface="Verdana"/>
                <a:sym typeface="Verdana"/>
              </a:rPr>
              <a:t>77) ERNIA DISCALE LOMBARE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8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3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57</a:t>
            </a:fld>
            <a:endParaRPr sz="32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82"/>
          <p:cNvSpPr txBox="1">
            <a:spLocks noGrp="1"/>
          </p:cNvSpPr>
          <p:nvPr>
            <p:ph type="title"/>
          </p:nvPr>
        </p:nvSpPr>
        <p:spPr>
          <a:xfrm>
            <a:off x="2171818" y="-187026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4500"/>
              <a:buFont typeface="Century Gothic"/>
              <a:buNone/>
            </a:pPr>
            <a:r>
              <a:rPr lang="it-IT" sz="4500">
                <a:solidFill>
                  <a:srgbClr val="0066FF"/>
                </a:solidFill>
              </a:rPr>
              <a:t>TABELLA AGRICOLTURA   </a:t>
            </a:r>
            <a:endParaRPr sz="4500" b="1" i="1">
              <a:solidFill>
                <a:srgbClr val="0066FF"/>
              </a:solidFill>
            </a:endParaRPr>
          </a:p>
        </p:txBody>
      </p:sp>
      <p:sp>
        <p:nvSpPr>
          <p:cNvPr id="824" name="Google Shape;824;p82"/>
          <p:cNvSpPr txBox="1">
            <a:spLocks noGrp="1"/>
          </p:cNvSpPr>
          <p:nvPr>
            <p:ph type="body" idx="1"/>
          </p:nvPr>
        </p:nvSpPr>
        <p:spPr>
          <a:xfrm>
            <a:off x="1769209" y="1586553"/>
            <a:ext cx="8534400" cy="36152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lang="it-IT" sz="11200" b="1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1200" b="1">
                <a:solidFill>
                  <a:srgbClr val="000099"/>
                </a:solidFill>
              </a:rPr>
              <a:t>ERNIA DISCALE LOMBARE (M51.2)  </a:t>
            </a:r>
            <a:br>
              <a:rPr lang="it-IT" sz="11200" b="1">
                <a:solidFill>
                  <a:srgbClr val="000099"/>
                </a:solidFill>
              </a:rPr>
            </a:br>
            <a:r>
              <a:rPr lang="it-IT" sz="11200" b="1">
                <a:solidFill>
                  <a:srgbClr val="000099"/>
                </a:solidFill>
              </a:rPr>
              <a:t> </a:t>
            </a:r>
            <a:endParaRPr sz="11200">
              <a:solidFill>
                <a:srgbClr val="000099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240"/>
              </a:spcBef>
              <a:spcAft>
                <a:spcPts val="0"/>
              </a:spcAft>
              <a:buSzPct val="80000"/>
              <a:buNone/>
            </a:pPr>
            <a:r>
              <a:rPr lang="it-IT" sz="5900">
                <a:solidFill>
                  <a:schemeClr val="lt1"/>
                </a:solidFill>
              </a:rPr>
              <a:t>  </a:t>
            </a:r>
            <a:r>
              <a:rPr lang="it-IT" sz="12800">
                <a:solidFill>
                  <a:schemeClr val="lt1"/>
                </a:solidFill>
              </a:rPr>
              <a:t>Lavorazioni, svolte in modo </a:t>
            </a:r>
            <a:r>
              <a:rPr lang="it-IT" sz="12800" b="1">
                <a:solidFill>
                  <a:schemeClr val="lt1"/>
                </a:solidFill>
              </a:rPr>
              <a:t>non occasionale</a:t>
            </a:r>
            <a:r>
              <a:rPr lang="it-IT" sz="12800">
                <a:solidFill>
                  <a:schemeClr val="lt1"/>
                </a:solidFill>
              </a:rPr>
              <a:t>, con macchine che espongono a </a:t>
            </a:r>
            <a:r>
              <a:rPr lang="it-IT" sz="12800" b="1">
                <a:solidFill>
                  <a:schemeClr val="lt1"/>
                </a:solidFill>
              </a:rPr>
              <a:t>vibrazioni trasmesse al corpo intero</a:t>
            </a:r>
            <a:r>
              <a:rPr lang="it-IT" sz="12800">
                <a:solidFill>
                  <a:schemeClr val="lt1"/>
                </a:solidFill>
              </a:rPr>
              <a:t>: trattori, mietitrebbia, vendemmiatrice semovente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240"/>
              </a:spcBef>
              <a:spcAft>
                <a:spcPts val="0"/>
              </a:spcAft>
              <a:buSzPct val="80000"/>
              <a:buNone/>
            </a:pPr>
            <a:r>
              <a:rPr lang="it-IT" sz="12800">
                <a:solidFill>
                  <a:schemeClr val="lt1"/>
                </a:solidFill>
              </a:rPr>
              <a:t> Lavorazioni di </a:t>
            </a:r>
            <a:r>
              <a:rPr lang="it-IT" sz="12800" b="1">
                <a:solidFill>
                  <a:schemeClr val="lt1"/>
                </a:solidFill>
              </a:rPr>
              <a:t>movimentazione manuale dei carichi svolte in modo non occasionale in assenza di ausilii efficaci</a:t>
            </a:r>
            <a:r>
              <a:rPr lang="it-IT" sz="12800">
                <a:solidFill>
                  <a:schemeClr val="lt1"/>
                </a:solidFill>
              </a:rPr>
              <a:t>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895"/>
              </a:spcBef>
              <a:spcAft>
                <a:spcPts val="0"/>
              </a:spcAft>
              <a:buSzPct val="80000"/>
              <a:buFont typeface="Century Gothic"/>
              <a:buNone/>
            </a:pPr>
            <a:endParaRPr sz="5900">
              <a:solidFill>
                <a:schemeClr val="lt1"/>
              </a:solidFill>
            </a:endParaRPr>
          </a:p>
          <a:p>
            <a:pPr marL="285750" lvl="0" indent="-285750" algn="r" rtl="0">
              <a:lnSpc>
                <a:spcPct val="90000"/>
              </a:lnSpc>
              <a:spcBef>
                <a:spcPts val="895"/>
              </a:spcBef>
              <a:spcAft>
                <a:spcPts val="0"/>
              </a:spcAft>
              <a:buSzPct val="80000"/>
              <a:buFont typeface="Century Gothic"/>
              <a:buNone/>
            </a:pPr>
            <a:r>
              <a:rPr lang="it-IT" sz="5900">
                <a:solidFill>
                  <a:schemeClr val="lt1"/>
                </a:solidFill>
              </a:rPr>
              <a:t>     </a:t>
            </a:r>
            <a:r>
              <a:rPr lang="it-IT" sz="5900" b="1">
                <a:solidFill>
                  <a:schemeClr val="lt1"/>
                </a:solidFill>
              </a:rPr>
              <a:t>PMI</a:t>
            </a:r>
            <a:r>
              <a:rPr lang="it-IT" sz="5900">
                <a:solidFill>
                  <a:schemeClr val="lt1"/>
                </a:solidFill>
              </a:rPr>
              <a:t>   1 anno</a:t>
            </a:r>
            <a:endParaRPr sz="5900">
              <a:solidFill>
                <a:schemeClr val="lt1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SzPct val="80000"/>
              <a:buFont typeface="Century Gothic"/>
              <a:buNone/>
            </a:pPr>
            <a:endParaRPr sz="36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8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3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58</a:t>
            </a:fld>
            <a:endParaRPr sz="32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0" name="Google Shape;830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720725"/>
            <a:ext cx="9144000" cy="54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8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3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59</a:t>
            </a:fld>
            <a:endParaRPr sz="32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6" name="Google Shape;836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201739"/>
            <a:ext cx="9144000" cy="446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"/>
          <p:cNvSpPr/>
          <p:nvPr/>
        </p:nvSpPr>
        <p:spPr>
          <a:xfrm>
            <a:off x="1325802" y="2717058"/>
            <a:ext cx="1439863" cy="1223963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INAIL</a:t>
            </a:r>
            <a:endParaRPr dirty="0"/>
          </a:p>
        </p:txBody>
      </p:sp>
      <p:sp>
        <p:nvSpPr>
          <p:cNvPr id="305" name="Google Shape;305;p18"/>
          <p:cNvSpPr/>
          <p:nvPr/>
        </p:nvSpPr>
        <p:spPr>
          <a:xfrm>
            <a:off x="2935039" y="3674919"/>
            <a:ext cx="649287" cy="3296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18"/>
          <p:cNvSpPr/>
          <p:nvPr/>
        </p:nvSpPr>
        <p:spPr>
          <a:xfrm>
            <a:off x="2906843" y="2687160"/>
            <a:ext cx="649287" cy="3296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18"/>
          <p:cNvSpPr/>
          <p:nvPr/>
        </p:nvSpPr>
        <p:spPr>
          <a:xfrm>
            <a:off x="3584326" y="1574276"/>
            <a:ext cx="2392267" cy="120441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8386" y="0"/>
                </a:moveTo>
                <a:cubicBezTo>
                  <a:pt x="8385" y="0"/>
                  <a:pt x="8385" y="0"/>
                  <a:pt x="8385" y="1"/>
                </a:cubicBezTo>
                <a:lnTo>
                  <a:pt x="0" y="100000"/>
                </a:lnTo>
                <a:cubicBezTo>
                  <a:pt x="0" y="100001"/>
                  <a:pt x="0" y="100001"/>
                  <a:pt x="1" y="100001"/>
                </a:cubicBezTo>
                <a:lnTo>
                  <a:pt x="111614" y="120000"/>
                </a:lnTo>
                <a:cubicBezTo>
                  <a:pt x="111615" y="120000"/>
                  <a:pt x="111615" y="120000"/>
                  <a:pt x="111615" y="119999"/>
                </a:cubicBezTo>
                <a:lnTo>
                  <a:pt x="120000" y="20000"/>
                </a:lnTo>
                <a:cubicBezTo>
                  <a:pt x="120000" y="19999"/>
                  <a:pt x="120000" y="19999"/>
                  <a:pt x="119999" y="19999"/>
                </a:cubicBezTo>
                <a:close/>
              </a:path>
            </a:pathLst>
          </a:custGeom>
          <a:solidFill>
            <a:srgbClr val="E66F70"/>
          </a:solidFill>
          <a:ln w="25550" cap="flat" cmpd="sng">
            <a:solidFill>
              <a:srgbClr val="385D8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10"/>
              <a:buFont typeface="Noto Sans Symbols"/>
              <a:buNone/>
            </a:pPr>
            <a:r>
              <a:rPr lang="it-IT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INFORTUNIO SUL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10"/>
              <a:buFont typeface="Noto Sans Symbols"/>
              <a:buNone/>
            </a:pPr>
            <a:r>
              <a:rPr lang="it-IT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LAVORO 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3585436" y="3839730"/>
            <a:ext cx="2391157" cy="14392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230" y="0"/>
                </a:moveTo>
                <a:cubicBezTo>
                  <a:pt x="9229" y="0"/>
                  <a:pt x="9229" y="0"/>
                  <a:pt x="9229" y="1"/>
                </a:cubicBezTo>
                <a:lnTo>
                  <a:pt x="0" y="100000"/>
                </a:lnTo>
                <a:cubicBezTo>
                  <a:pt x="0" y="100001"/>
                  <a:pt x="0" y="100001"/>
                  <a:pt x="1" y="100001"/>
                </a:cubicBezTo>
                <a:lnTo>
                  <a:pt x="110770" y="120000"/>
                </a:lnTo>
                <a:cubicBezTo>
                  <a:pt x="110771" y="120000"/>
                  <a:pt x="110771" y="120000"/>
                  <a:pt x="110771" y="119999"/>
                </a:cubicBezTo>
                <a:lnTo>
                  <a:pt x="120000" y="20000"/>
                </a:lnTo>
                <a:cubicBezTo>
                  <a:pt x="120000" y="19999"/>
                  <a:pt x="120000" y="19999"/>
                  <a:pt x="119999" y="19999"/>
                </a:cubicBezTo>
                <a:close/>
              </a:path>
            </a:pathLst>
          </a:custGeom>
          <a:solidFill>
            <a:srgbClr val="E66F70"/>
          </a:solidFill>
          <a:ln w="25550" cap="flat" cmpd="sng">
            <a:solidFill>
              <a:srgbClr val="385D8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10"/>
              <a:buFont typeface="Noto Sans Symbols"/>
              <a:buNone/>
            </a:pPr>
            <a:r>
              <a:rPr lang="it-IT" sz="1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TECNOPATIA-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10"/>
              <a:buFont typeface="Noto Sans Symbols"/>
              <a:buNone/>
            </a:pPr>
            <a:r>
              <a:rPr lang="it-IT" sz="1800" b="1" dirty="0">
                <a:solidFill>
                  <a:srgbClr val="FFFFFF"/>
                </a:solidFill>
                <a:latin typeface="Century Gothic"/>
                <a:sym typeface="Century Gothic"/>
              </a:rPr>
              <a:t>Mal </a:t>
            </a:r>
            <a:r>
              <a:rPr lang="it-IT" sz="1800" b="1" dirty="0" err="1">
                <a:solidFill>
                  <a:srgbClr val="FFFFFF"/>
                </a:solidFill>
                <a:latin typeface="Century Gothic"/>
                <a:sym typeface="Century Gothic"/>
              </a:rPr>
              <a:t>prof.le</a:t>
            </a:r>
            <a:endParaRPr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8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3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</a:t>
            </a:fld>
            <a:endParaRPr sz="32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85"/>
          <p:cNvSpPr txBox="1">
            <a:spLocks noGrp="1"/>
          </p:cNvSpPr>
          <p:nvPr>
            <p:ph type="title" idx="4294967295"/>
          </p:nvPr>
        </p:nvSpPr>
        <p:spPr>
          <a:xfrm>
            <a:off x="1981200" y="274639"/>
            <a:ext cx="8229600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Century Gothic"/>
              <a:buNone/>
            </a:pPr>
            <a:br>
              <a:rPr lang="it-IT" sz="3800" b="1">
                <a:solidFill>
                  <a:srgbClr val="3399FF"/>
                </a:solidFill>
              </a:rPr>
            </a:br>
            <a:r>
              <a:rPr lang="it-IT" sz="3800" b="1"/>
              <a:t>TABELLA INDUSTRIA</a:t>
            </a:r>
            <a:br>
              <a:rPr lang="it-IT" sz="3800" b="1"/>
            </a:br>
            <a:r>
              <a:rPr lang="it-IT" sz="1300"/>
              <a:t>DI CUI ALL</a:t>
            </a:r>
            <a:r>
              <a:rPr lang="it-IT" sz="1300"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it-IT" sz="1300"/>
              <a:t>ART. 3 DEL D.P.R. 1124/1965 E SUCCESSIVE MODIFICAZIONI ED INTEGRAZIONI</a:t>
            </a:r>
            <a:br>
              <a:rPr lang="it-IT" sz="1300"/>
            </a:br>
            <a:r>
              <a:rPr lang="it-IT" sz="1300"/>
              <a:t>(ALL. N. 4 AL D.P.R. 1124/1965)</a:t>
            </a:r>
            <a:endParaRPr sz="1300" b="1"/>
          </a:p>
        </p:txBody>
      </p:sp>
      <p:graphicFrame>
        <p:nvGraphicFramePr>
          <p:cNvPr id="845" name="Google Shape;845;p85"/>
          <p:cNvGraphicFramePr/>
          <p:nvPr/>
        </p:nvGraphicFramePr>
        <p:xfrm>
          <a:off x="2209800" y="1600200"/>
          <a:ext cx="8229600" cy="4626000"/>
        </p:xfrm>
        <a:graphic>
          <a:graphicData uri="http://schemas.openxmlformats.org/drawingml/2006/table">
            <a:tbl>
              <a:tblPr>
                <a:noFill/>
                <a:tableStyleId>{015411F9-42F1-4B1D-B45F-D8E9DA090C15}</a:tableStyleId>
              </a:tblPr>
              <a:tblGrid>
                <a:gridCol w="416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1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79) MALATTIE DA SOVRACCARICO BIOMECCANICO DEL GINOCCHIO:</a:t>
                      </a:r>
                      <a:endParaRPr sz="3000" b="0" i="0" u="none" strike="noStrike" cap="non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000" b="0" i="0" u="none" strike="noStrike" cap="non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700"/>
                        <a:buFont typeface="Arial"/>
                        <a:buNone/>
                      </a:pPr>
                      <a:r>
                        <a:rPr lang="it-IT" sz="17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PMI</a:t>
                      </a:r>
                      <a:endParaRPr sz="3000" b="0" i="0" u="none" strike="noStrike" cap="non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700"/>
                        <a:buFont typeface="Arial"/>
                        <a:buNone/>
                      </a:pPr>
                      <a:r>
                        <a:rPr lang="it-IT" sz="17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a) BORSITE (M70.4)</a:t>
                      </a:r>
                      <a:endParaRPr sz="3000" b="0" i="0" u="none" strike="noStrike" cap="non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800"/>
                        <a:buFont typeface="Verdana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accent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Lavorazioni  svolte, in modo non occasionale, con appoggio prolungato sul ginocchio.</a:t>
                      </a:r>
                      <a:endParaRPr sz="3000" b="0" i="0" u="none" strike="noStrike" cap="none">
                        <a:solidFill>
                          <a:schemeClr val="accent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700"/>
                        <a:buFont typeface="Arial"/>
                        <a:buNone/>
                      </a:pPr>
                      <a:r>
                        <a:rPr lang="it-IT" sz="17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anni</a:t>
                      </a:r>
                      <a:endParaRPr sz="3000" b="0" i="0" u="none" strike="noStrike" cap="non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700"/>
                        <a:buFont typeface="Arial"/>
                        <a:buNone/>
                      </a:pPr>
                      <a:r>
                        <a:rPr lang="it-IT" sz="17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b) TENDINOPATIA DEL QUADRICIPITE FEMORALE (M76.8)</a:t>
                      </a:r>
                      <a:endParaRPr sz="3000" b="0" i="0" u="none" strike="noStrike" cap="non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800"/>
                        <a:buFont typeface="Verdana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accent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Lavorazioni svolte in modo non occasionale con movimenti ripetuti di estensione o flessione del ginocchio e/o mantenimento di posture incongrue</a:t>
                      </a:r>
                      <a:r>
                        <a:rPr lang="it-IT" sz="18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3000" b="0" i="0" u="none" strike="noStrike" cap="non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700"/>
                        <a:buFont typeface="Arial"/>
                        <a:buNone/>
                      </a:pPr>
                      <a:r>
                        <a:rPr lang="it-IT" sz="17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anni</a:t>
                      </a:r>
                      <a:endParaRPr sz="3000" b="0" i="0" u="none" strike="noStrike" cap="non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2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700"/>
                        <a:buFont typeface="Arial"/>
                        <a:buNone/>
                      </a:pPr>
                      <a:r>
                        <a:rPr lang="it-IT" sz="17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c) MENISCOPATIA DEGENERATIVA (M23.3)</a:t>
                      </a:r>
                      <a:endParaRPr sz="3000" b="0" i="0" u="none" strike="noStrike" cap="non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700"/>
                        <a:buFont typeface="Arial"/>
                        <a:buNone/>
                      </a:pPr>
                      <a:r>
                        <a:rPr lang="it-IT" sz="17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anni</a:t>
                      </a:r>
                      <a:endParaRPr sz="3000" b="0" i="0" u="none" strike="noStrike" cap="non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8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3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61</a:t>
            </a:fld>
            <a:endParaRPr sz="32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53" name="Google Shape;853;p86"/>
          <p:cNvGraphicFramePr/>
          <p:nvPr/>
        </p:nvGraphicFramePr>
        <p:xfrm>
          <a:off x="1141827" y="410307"/>
          <a:ext cx="8991600" cy="6152320"/>
        </p:xfrm>
        <a:graphic>
          <a:graphicData uri="http://schemas.openxmlformats.org/drawingml/2006/table">
            <a:tbl>
              <a:tblPr>
                <a:noFill/>
                <a:tableStyleId>{015411F9-42F1-4B1D-B45F-D8E9DA090C15}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FF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3366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75) IPOACUSIA DA RUMORE (H83.3)</a:t>
                      </a:r>
                      <a:endParaRPr sz="2100" b="0" i="0" u="none" strike="noStrike" cap="none">
                        <a:solidFill>
                          <a:srgbClr val="3366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FF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0" i="0" u="none" strike="noStrike" cap="none">
                          <a:solidFill>
                            <a:srgbClr val="3366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LAVORAZIONE</a:t>
                      </a:r>
                      <a:endParaRPr sz="2100" b="0" i="0" u="none" strike="noStrike" cap="none">
                        <a:solidFill>
                          <a:srgbClr val="3366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FF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300" b="0" i="0" u="none" strike="noStrike" cap="none">
                          <a:solidFill>
                            <a:srgbClr val="3366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PMI</a:t>
                      </a:r>
                      <a:endParaRPr sz="2100" b="0" i="0" u="none" strike="noStrike" cap="none">
                        <a:solidFill>
                          <a:srgbClr val="3366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FF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3366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100" b="0" i="0" u="none" strike="noStrike" cap="none">
                        <a:solidFill>
                          <a:srgbClr val="3366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Lavorazioni che espongono a rumore </a:t>
                      </a:r>
                      <a:r>
                        <a:rPr lang="it-IT" sz="2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 assenza di efficace isolamento acustico.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FF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300" b="0" i="0" u="none" strike="noStrike" cap="none">
                          <a:solidFill>
                            <a:srgbClr val="3366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anni</a:t>
                      </a:r>
                      <a:endParaRPr sz="2100" b="0" i="0" u="none" strike="noStrike" cap="none">
                        <a:solidFill>
                          <a:srgbClr val="3366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FF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3366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100" b="0" i="0" u="none" strike="noStrike" cap="none">
                        <a:solidFill>
                          <a:srgbClr val="3366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a) martellatura,cianfrinatura, scriccatura, molatura ed aggiustaggio nella costruzione di caldaie, serbatoi e tubi metallici.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FF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300" b="0" i="0" u="none" strike="noStrike" cap="none">
                          <a:solidFill>
                            <a:srgbClr val="3366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100" b="0" i="0" u="none" strike="noStrike" cap="none">
                        <a:solidFill>
                          <a:srgbClr val="3366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FF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3366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100" b="0" i="0" u="none" strike="noStrike" cap="none">
                        <a:solidFill>
                          <a:srgbClr val="3366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b) picchettaggio e disincrostazione di contenitori metallici: vasche, cisterne, serbatoi, gasometri.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FF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300" b="0" i="0" u="none" strike="noStrike" cap="none">
                          <a:solidFill>
                            <a:srgbClr val="3366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100" b="0" i="0" u="none" strike="noStrike" cap="none">
                        <a:solidFill>
                          <a:srgbClr val="3366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FF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3366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100" b="0" i="0" u="none" strike="noStrike" cap="none">
                        <a:solidFill>
                          <a:srgbClr val="3366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c) martellatura, molatura, ribattitura di materiali metallici (lamiere, chiodi, altri).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FF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300" b="0" i="0" u="none" strike="noStrike" cap="none">
                          <a:solidFill>
                            <a:srgbClr val="3366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100" b="0" i="0" u="none" strike="noStrike" cap="none">
                        <a:solidFill>
                          <a:srgbClr val="3366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FF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3366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100" b="0" i="0" u="none" strike="noStrike" cap="none">
                        <a:solidFill>
                          <a:srgbClr val="3366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4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d) punzonatura o tranciatura alle presse di materiali metallici  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4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FF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300" b="0" i="0" u="none" strike="noStrike" cap="none">
                          <a:solidFill>
                            <a:srgbClr val="3366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100" b="0" i="0" u="none" strike="noStrike" cap="none">
                        <a:solidFill>
                          <a:srgbClr val="3366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4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100"/>
                        <a:buFont typeface="Century Gothic"/>
                        <a:buNone/>
                      </a:pPr>
                      <a:endParaRPr sz="2100" b="0" i="0" u="none" strike="noStrike" cap="none">
                        <a:solidFill>
                          <a:srgbClr val="3366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4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100"/>
                        <a:buFont typeface="Arial"/>
                        <a:buNone/>
                      </a:pPr>
                      <a:r>
                        <a:rPr lang="it-IT" sz="21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w) Altre lavorazioni, svolte in modo non occasionale, che comportano una esposizione personale , giornaliera  o settimanale,  a livelli di rumore superiori a  80 dB(A).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100"/>
                        <a:buFont typeface="Century Gothic"/>
                        <a:buNone/>
                      </a:pPr>
                      <a:endParaRPr sz="21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4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100"/>
                        <a:buFont typeface="Century Gothic"/>
                        <a:buNone/>
                      </a:pPr>
                      <a:endParaRPr sz="2100" b="0" i="0" u="none" strike="noStrike" cap="none">
                        <a:solidFill>
                          <a:srgbClr val="3366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4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8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3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62</a:t>
            </a:fld>
            <a:endParaRPr sz="32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88"/>
          <p:cNvSpPr txBox="1"/>
          <p:nvPr/>
        </p:nvSpPr>
        <p:spPr>
          <a:xfrm>
            <a:off x="2435225" y="635000"/>
            <a:ext cx="7080250" cy="641350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Malattie ad etiologia plurifattoriale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7" name="Google Shape;867;p88"/>
          <p:cNvSpPr txBox="1"/>
          <p:nvPr/>
        </p:nvSpPr>
        <p:spPr>
          <a:xfrm>
            <a:off x="2590801" y="1524000"/>
            <a:ext cx="741521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 valuta  quale delle concause possiede efficienza causale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 è il “peso” che l’attività lavorativa può aver esercitato sull’evoluzione della patologia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</a:pPr>
            <a:r>
              <a:rPr lang="it-IT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età dell’insorgenza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it-IT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sede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it-IT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rapidità di evoluzione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it-IT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caratteristiche cliniche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rispetto ai soggetti “non esposti”</a:t>
            </a:r>
            <a:endParaRPr/>
          </a:p>
        </p:txBody>
      </p:sp>
      <p:sp>
        <p:nvSpPr>
          <p:cNvPr id="868" name="Google Shape;868;p88"/>
          <p:cNvSpPr/>
          <p:nvPr/>
        </p:nvSpPr>
        <p:spPr>
          <a:xfrm>
            <a:off x="2209800" y="5410200"/>
            <a:ext cx="78486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8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ESSENZIALE VALUTAZIONE DEL RISCHIO</a:t>
            </a:r>
            <a:endParaRPr sz="2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8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3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63</a:t>
            </a:fld>
            <a:endParaRPr sz="32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89"/>
          <p:cNvSpPr txBox="1">
            <a:spLocks noGrp="1"/>
          </p:cNvSpPr>
          <p:nvPr>
            <p:ph type="title"/>
          </p:nvPr>
        </p:nvSpPr>
        <p:spPr>
          <a:xfrm>
            <a:off x="1992314" y="301845"/>
            <a:ext cx="8218487" cy="108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it-IT" sz="2800" b="1"/>
              <a:t> </a:t>
            </a:r>
            <a:endParaRPr sz="2800"/>
          </a:p>
        </p:txBody>
      </p:sp>
      <p:sp>
        <p:nvSpPr>
          <p:cNvPr id="875" name="Google Shape;875;p89"/>
          <p:cNvSpPr/>
          <p:nvPr/>
        </p:nvSpPr>
        <p:spPr>
          <a:xfrm>
            <a:off x="2438400" y="476935"/>
            <a:ext cx="6848350" cy="6463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600" b="1">
                <a:solidFill>
                  <a:srgbClr val="F046C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Qualificare</a:t>
            </a:r>
            <a:r>
              <a:rPr lang="it-IT" sz="3600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3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la diagnosi clinica</a:t>
            </a:r>
            <a:endParaRPr sz="2400" b="1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89"/>
          <p:cNvSpPr/>
          <p:nvPr/>
        </p:nvSpPr>
        <p:spPr>
          <a:xfrm>
            <a:off x="1828800" y="2438400"/>
            <a:ext cx="3733800" cy="73183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Esame clinico obiettivo</a:t>
            </a:r>
            <a:r>
              <a:rPr lang="it-I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it-I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89"/>
          <p:cNvSpPr/>
          <p:nvPr/>
        </p:nvSpPr>
        <p:spPr>
          <a:xfrm>
            <a:off x="1828801" y="3505200"/>
            <a:ext cx="3724275" cy="73183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Diagnostica strumentale</a:t>
            </a:r>
            <a:br>
              <a:rPr lang="it-I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89"/>
          <p:cNvSpPr txBox="1"/>
          <p:nvPr/>
        </p:nvSpPr>
        <p:spPr>
          <a:xfrm>
            <a:off x="1828800" y="1676400"/>
            <a:ext cx="3733800" cy="4572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Anamnesi</a:t>
            </a:r>
            <a:endParaRPr/>
          </a:p>
        </p:txBody>
      </p:sp>
      <p:cxnSp>
        <p:nvCxnSpPr>
          <p:cNvPr id="879" name="Google Shape;879;p89"/>
          <p:cNvCxnSpPr/>
          <p:nvPr/>
        </p:nvCxnSpPr>
        <p:spPr>
          <a:xfrm>
            <a:off x="5562600" y="3886200"/>
            <a:ext cx="838200" cy="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80" name="Google Shape;880;p89"/>
          <p:cNvSpPr txBox="1"/>
          <p:nvPr/>
        </p:nvSpPr>
        <p:spPr>
          <a:xfrm>
            <a:off x="6605857" y="3371671"/>
            <a:ext cx="4185761" cy="120032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Ricerca eventuali indicatori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biologici (esposizione,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danno), ecc.</a:t>
            </a:r>
            <a:endParaRPr/>
          </a:p>
        </p:txBody>
      </p:sp>
      <p:sp>
        <p:nvSpPr>
          <p:cNvPr id="881" name="Google Shape;881;p89"/>
          <p:cNvSpPr txBox="1"/>
          <p:nvPr/>
        </p:nvSpPr>
        <p:spPr>
          <a:xfrm>
            <a:off x="3200400" y="5257800"/>
            <a:ext cx="5105400" cy="946150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DIAGNOSI DIFFERENZIALE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 POSSIBILE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9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3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64</a:t>
            </a:fld>
            <a:endParaRPr sz="32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90"/>
          <p:cNvSpPr txBox="1">
            <a:spLocks noGrp="1"/>
          </p:cNvSpPr>
          <p:nvPr>
            <p:ph type="body" idx="1"/>
          </p:nvPr>
        </p:nvSpPr>
        <p:spPr>
          <a:xfrm>
            <a:off x="1275471" y="1768475"/>
            <a:ext cx="8229600" cy="3810000"/>
          </a:xfrm>
          <a:prstGeom prst="rect">
            <a:avLst/>
          </a:prstGeom>
          <a:solidFill>
            <a:srgbClr val="E2F4C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285750" lvl="0" indent="-154178" algn="l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sz="2800" b="1"/>
          </a:p>
          <a:p>
            <a:pPr marL="285750" lvl="0" indent="-285750" algn="l" rtl="0">
              <a:spcBef>
                <a:spcPts val="1118"/>
              </a:spcBef>
              <a:spcAft>
                <a:spcPts val="0"/>
              </a:spcAft>
              <a:buSzPct val="80000"/>
              <a:buChar char="▶"/>
            </a:pPr>
            <a:r>
              <a:rPr lang="it-IT" sz="2800" b="1"/>
              <a:t>Anamnesi lavorativa dell’intera vita lavorativa con eventuale questionario specifico</a:t>
            </a:r>
            <a:endParaRPr sz="2800" b="1"/>
          </a:p>
          <a:p>
            <a:pPr marL="285750" lvl="0" indent="-285750" algn="l" rtl="0">
              <a:spcBef>
                <a:spcPts val="1118"/>
              </a:spcBef>
              <a:spcAft>
                <a:spcPts val="0"/>
              </a:spcAft>
              <a:buSzPct val="80000"/>
              <a:buChar char="▶"/>
            </a:pPr>
            <a:r>
              <a:rPr lang="it-IT" sz="2800" b="1"/>
              <a:t>documento aziendale di valutazione del rischio</a:t>
            </a:r>
            <a:endParaRPr sz="2800" b="1"/>
          </a:p>
          <a:p>
            <a:pPr marL="285750" lvl="0" indent="-285750" algn="l" rtl="0">
              <a:spcBef>
                <a:spcPts val="1118"/>
              </a:spcBef>
              <a:spcAft>
                <a:spcPts val="0"/>
              </a:spcAft>
              <a:buSzPct val="80000"/>
              <a:buChar char="▶"/>
            </a:pPr>
            <a:r>
              <a:rPr lang="it-IT" sz="2800" b="1"/>
              <a:t>visite preventive e periodiche </a:t>
            </a:r>
            <a:endParaRPr/>
          </a:p>
          <a:p>
            <a:pPr marL="285750" lvl="0" indent="-285750" algn="l" rtl="0">
              <a:spcBef>
                <a:spcPts val="1118"/>
              </a:spcBef>
              <a:spcAft>
                <a:spcPts val="0"/>
              </a:spcAft>
              <a:buSzPct val="80000"/>
              <a:buChar char="▶"/>
            </a:pPr>
            <a:r>
              <a:rPr lang="it-IT" sz="2800" b="1"/>
              <a:t>relazioni CONTARP e/o Ispettive sulle attività lavorative reali ed oggettive</a:t>
            </a:r>
            <a:endParaRPr sz="2400" b="1"/>
          </a:p>
          <a:p>
            <a:pPr marL="285750" lvl="0" indent="-172974" algn="l" rtl="0">
              <a:spcBef>
                <a:spcPts val="1044"/>
              </a:spcBef>
              <a:spcAft>
                <a:spcPts val="0"/>
              </a:spcAft>
              <a:buSzPct val="80000"/>
              <a:buNone/>
            </a:pPr>
            <a:endParaRPr sz="2400" b="1"/>
          </a:p>
        </p:txBody>
      </p:sp>
      <p:sp>
        <p:nvSpPr>
          <p:cNvPr id="888" name="Google Shape;888;p90"/>
          <p:cNvSpPr/>
          <p:nvPr/>
        </p:nvSpPr>
        <p:spPr>
          <a:xfrm>
            <a:off x="3650566" y="441961"/>
            <a:ext cx="4343400" cy="1006475"/>
          </a:xfrm>
          <a:prstGeom prst="rect">
            <a:avLst/>
          </a:prstGeom>
          <a:solidFill>
            <a:srgbClr val="ECF3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rgbClr val="F046C9"/>
                </a:solidFill>
                <a:latin typeface="Arial"/>
                <a:ea typeface="Arial"/>
                <a:cs typeface="Arial"/>
                <a:sym typeface="Arial"/>
              </a:rPr>
              <a:t>Accertare il rischio</a:t>
            </a:r>
            <a:r>
              <a:rPr lang="it-IT" sz="2400" b="1">
                <a:solidFill>
                  <a:srgbClr val="F046C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it-IT" sz="2400" b="1">
                <a:solidFill>
                  <a:srgbClr val="F046C9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>
              <a:solidFill>
                <a:srgbClr val="F046C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9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3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65</a:t>
            </a:fld>
            <a:endParaRPr sz="32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91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3581400"/>
          </a:xfrm>
          <a:prstGeom prst="rect">
            <a:avLst/>
          </a:prstGeom>
          <a:solidFill>
            <a:srgbClr val="E3F7F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240"/>
              <a:buFont typeface="Century Gothic"/>
              <a:buNone/>
            </a:pPr>
            <a:r>
              <a:rPr lang="it-IT" sz="2800" b="1"/>
              <a:t>è indispensabile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2240"/>
              <a:buChar char="▶"/>
            </a:pPr>
            <a:r>
              <a:rPr lang="it-IT" sz="2800" b="1"/>
              <a:t>valutare l’effettiva esposizione del lavoratore al rischio</a:t>
            </a: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2240"/>
              <a:buChar char="▶"/>
            </a:pPr>
            <a:r>
              <a:rPr lang="it-IT" sz="2800" b="1"/>
              <a:t>livelli di esposizione</a:t>
            </a: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2240"/>
              <a:buChar char="▶"/>
            </a:pPr>
            <a:r>
              <a:rPr lang="it-IT" sz="2800" b="1"/>
              <a:t>epoca dell’esposizione</a:t>
            </a: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2240"/>
              <a:buChar char="▶"/>
            </a:pPr>
            <a:r>
              <a:rPr lang="it-IT" sz="2800" b="1"/>
              <a:t>durata dell’esposizione</a:t>
            </a:r>
            <a:endParaRPr sz="2800" b="1"/>
          </a:p>
        </p:txBody>
      </p:sp>
      <p:sp>
        <p:nvSpPr>
          <p:cNvPr id="895" name="Google Shape;895;p9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it-IT" sz="5400" b="1"/>
              <a:t> </a:t>
            </a:r>
            <a:r>
              <a:rPr lang="it-IT" sz="4000" b="1">
                <a:solidFill>
                  <a:srgbClr val="F046C9"/>
                </a:solidFill>
              </a:rPr>
              <a:t>QUALIFICARE</a:t>
            </a:r>
            <a:r>
              <a:rPr lang="it-IT" sz="4000" b="1"/>
              <a:t> </a:t>
            </a:r>
            <a:r>
              <a:rPr lang="it-IT" sz="4000" b="1">
                <a:solidFill>
                  <a:srgbClr val="F046C9"/>
                </a:solidFill>
              </a:rPr>
              <a:t>IL RISCHIO</a:t>
            </a:r>
            <a:endParaRPr sz="5400" b="1">
              <a:solidFill>
                <a:srgbClr val="F046C9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9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3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66</a:t>
            </a:fld>
            <a:endParaRPr sz="32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92"/>
          <p:cNvSpPr txBox="1">
            <a:spLocks noGrp="1"/>
          </p:cNvSpPr>
          <p:nvPr>
            <p:ph type="body" idx="1"/>
          </p:nvPr>
        </p:nvSpPr>
        <p:spPr>
          <a:xfrm>
            <a:off x="1524000" y="838200"/>
            <a:ext cx="9144000" cy="487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28575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80000"/>
              <a:buChar char="▶"/>
            </a:pPr>
            <a:r>
              <a:rPr lang="it-IT" sz="2200"/>
              <a:t>  </a:t>
            </a:r>
            <a:r>
              <a:rPr lang="it-IT" sz="2400"/>
              <a:t>“(…)</a:t>
            </a:r>
            <a:r>
              <a:rPr lang="it-IT" sz="2400" i="1"/>
              <a:t> Nel caso di concorrenza di fattori professionali con fattori extraprofessionali trovano applicazione i principi di cui agli artt. </a:t>
            </a:r>
            <a:r>
              <a:rPr lang="it-IT" sz="2400" b="1" i="1">
                <a:solidFill>
                  <a:srgbClr val="FF9900"/>
                </a:solidFill>
              </a:rPr>
              <a:t>40 e 41 c.p</a:t>
            </a:r>
            <a:r>
              <a:rPr lang="it-IT" sz="2400" i="1"/>
              <a:t>., che, in quanto principi generali dell’ordinamento giuridico, sono applicabili anche alla materia dell’ assicurazione contro gli infortuni sul lavoro e le malattie professionali. In particolare, in forza del </a:t>
            </a:r>
            <a:r>
              <a:rPr lang="it-IT" sz="2400" b="1" i="1">
                <a:solidFill>
                  <a:srgbClr val="FF9900"/>
                </a:solidFill>
              </a:rPr>
              <a:t>principio di equivalenza</a:t>
            </a:r>
            <a:r>
              <a:rPr lang="it-IT" sz="2400" i="1"/>
              <a:t>, causa di un evento è ogni antecedente che abbia contribuito alla produzione dell’evento stesso, anche se di minore spessore quantitativo o qualitativo rispetto agli altri, salvo che sia dimostrato l’intervento di un fattore causale da solo sufficiente a determinarlo. Ne consegue che, una volta che sia accertata l’esistenza di una </a:t>
            </a:r>
            <a:r>
              <a:rPr lang="it-IT" sz="2400" b="1" i="1">
                <a:solidFill>
                  <a:srgbClr val="F046C9"/>
                </a:solidFill>
              </a:rPr>
              <a:t>concausa lavorativa nell’eziologia di una malattia, l’indennizzabilità della stessa non potrà essere negata sulla base di una valutazione di prevalenza qualitativa o quantitativa della concause extralavorative nel determinismo della patologia.</a:t>
            </a:r>
            <a:r>
              <a:rPr lang="it-IT" sz="2400" b="1">
                <a:solidFill>
                  <a:srgbClr val="F046C9"/>
                </a:solidFill>
              </a:rPr>
              <a:t>”</a:t>
            </a:r>
            <a:endParaRPr/>
          </a:p>
          <a:p>
            <a:pPr marL="285750" lvl="0" indent="-285750" algn="l" rtl="0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ct val="80000"/>
              <a:buFont typeface="Century Gothic"/>
              <a:buNone/>
            </a:pPr>
            <a:endParaRPr sz="2400"/>
          </a:p>
          <a:p>
            <a:pPr marL="285750" lvl="0" indent="-285750" algn="l" rtl="0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SzPct val="80000"/>
              <a:buFont typeface="Century Gothic"/>
              <a:buNone/>
            </a:pPr>
            <a:r>
              <a:rPr lang="it-IT" sz="1600"/>
              <a:t>Lettera DIREZIONE CENTRALE PRESTAZIONI - SOVRINTENDENZA MEDICA GENERALE - AVVOCATURA GENERALE del 16 febbraio 2006 “Criteri da seguire per l’accertamento della origine professionale delle malattie denunciate”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93"/>
          <p:cNvSpPr txBox="1"/>
          <p:nvPr/>
        </p:nvSpPr>
        <p:spPr>
          <a:xfrm>
            <a:off x="338426" y="2969419"/>
            <a:ext cx="1872208" cy="915988"/>
          </a:xfrm>
          <a:prstGeom prst="rect">
            <a:avLst/>
          </a:prstGeom>
          <a:solidFill>
            <a:srgbClr val="D0C8D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“CONSEGUENZE PATRIMONIALI PRESUNTE”</a:t>
            </a:r>
            <a:endParaRPr/>
          </a:p>
        </p:txBody>
      </p:sp>
      <p:sp>
        <p:nvSpPr>
          <p:cNvPr id="907" name="Google Shape;907;p93"/>
          <p:cNvSpPr txBox="1"/>
          <p:nvPr/>
        </p:nvSpPr>
        <p:spPr>
          <a:xfrm>
            <a:off x="6770263" y="805311"/>
            <a:ext cx="3887787" cy="923925"/>
          </a:xfrm>
          <a:prstGeom prst="rect">
            <a:avLst/>
          </a:prstGeom>
          <a:solidFill>
            <a:srgbClr val="E6B8E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VALUTAZIONE DELLE CAPACITA’ RESIDUE PER COMITATI TECNICI EX LEGGE 68/99</a:t>
            </a:r>
            <a:endParaRPr/>
          </a:p>
        </p:txBody>
      </p:sp>
      <p:sp>
        <p:nvSpPr>
          <p:cNvPr id="908" name="Google Shape;908;p93"/>
          <p:cNvSpPr txBox="1"/>
          <p:nvPr/>
        </p:nvSpPr>
        <p:spPr>
          <a:xfrm>
            <a:off x="3722041" y="1545086"/>
            <a:ext cx="2376488" cy="368300"/>
          </a:xfrm>
          <a:prstGeom prst="rect">
            <a:avLst/>
          </a:prstGeom>
          <a:solidFill>
            <a:srgbClr val="FDC4A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INCOLLOCABILITA’</a:t>
            </a:r>
            <a:endParaRPr/>
          </a:p>
        </p:txBody>
      </p:sp>
      <p:sp>
        <p:nvSpPr>
          <p:cNvPr id="909" name="Google Shape;909;p93"/>
          <p:cNvSpPr txBox="1"/>
          <p:nvPr/>
        </p:nvSpPr>
        <p:spPr>
          <a:xfrm>
            <a:off x="3882402" y="2455727"/>
            <a:ext cx="2376487" cy="647700"/>
          </a:xfrm>
          <a:prstGeom prst="rect">
            <a:avLst/>
          </a:prstGeom>
          <a:solidFill>
            <a:srgbClr val="F6C9A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Definizione del Nesso CAUSALE </a:t>
            </a:r>
            <a:endParaRPr/>
          </a:p>
        </p:txBody>
      </p:sp>
      <p:sp>
        <p:nvSpPr>
          <p:cNvPr id="910" name="Google Shape;910;p93"/>
          <p:cNvSpPr txBox="1"/>
          <p:nvPr/>
        </p:nvSpPr>
        <p:spPr>
          <a:xfrm>
            <a:off x="987720" y="1552366"/>
            <a:ext cx="2376487" cy="9239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Identificazione del Periodo di Inabilità temporanea (specifica) </a:t>
            </a:r>
            <a:endParaRPr/>
          </a:p>
        </p:txBody>
      </p:sp>
      <p:sp>
        <p:nvSpPr>
          <p:cNvPr id="911" name="Google Shape;911;p93"/>
          <p:cNvSpPr txBox="1"/>
          <p:nvPr/>
        </p:nvSpPr>
        <p:spPr>
          <a:xfrm>
            <a:off x="742713" y="4479206"/>
            <a:ext cx="2376488" cy="923925"/>
          </a:xfrm>
          <a:prstGeom prst="rect">
            <a:avLst/>
          </a:prstGeom>
          <a:solidFill>
            <a:srgbClr val="AADF5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Valutazione del Danno Biologico provvisorio e permanente</a:t>
            </a:r>
            <a:endParaRPr/>
          </a:p>
        </p:txBody>
      </p:sp>
      <p:sp>
        <p:nvSpPr>
          <p:cNvPr id="912" name="Google Shape;912;p93"/>
          <p:cNvSpPr txBox="1"/>
          <p:nvPr/>
        </p:nvSpPr>
        <p:spPr>
          <a:xfrm>
            <a:off x="3722041" y="3905257"/>
            <a:ext cx="2376488" cy="923925"/>
          </a:xfrm>
          <a:prstGeom prst="rect">
            <a:avLst/>
          </a:prstGeom>
          <a:solidFill>
            <a:srgbClr val="FBBFE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Revisioni periodiche della permanenza dello stato invalidante</a:t>
            </a:r>
            <a:endParaRPr/>
          </a:p>
        </p:txBody>
      </p:sp>
      <p:sp>
        <p:nvSpPr>
          <p:cNvPr id="913" name="Google Shape;913;p93"/>
          <p:cNvSpPr txBox="1"/>
          <p:nvPr/>
        </p:nvSpPr>
        <p:spPr>
          <a:xfrm>
            <a:off x="7845283" y="2253706"/>
            <a:ext cx="2376488" cy="646112"/>
          </a:xfrm>
          <a:prstGeom prst="rect">
            <a:avLst/>
          </a:prstGeom>
          <a:solidFill>
            <a:srgbClr val="48E8C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Trattazione dei CASI MORTALI </a:t>
            </a:r>
            <a:endParaRPr/>
          </a:p>
        </p:txBody>
      </p:sp>
      <p:sp>
        <p:nvSpPr>
          <p:cNvPr id="914" name="Google Shape;914;p93"/>
          <p:cNvSpPr txBox="1"/>
          <p:nvPr/>
        </p:nvSpPr>
        <p:spPr>
          <a:xfrm>
            <a:off x="6982988" y="3619358"/>
            <a:ext cx="3675062" cy="922338"/>
          </a:xfrm>
          <a:prstGeom prst="rect">
            <a:avLst/>
          </a:prstGeom>
          <a:solidFill>
            <a:srgbClr val="F583D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FORNITURE PROTESICHE, DISPOSITIVI, DISPOSITIVI AD ALTA TECNOLOGIA</a:t>
            </a:r>
            <a:endParaRPr/>
          </a:p>
        </p:txBody>
      </p:sp>
      <p:sp>
        <p:nvSpPr>
          <p:cNvPr id="915" name="Google Shape;915;p93"/>
          <p:cNvSpPr txBox="1"/>
          <p:nvPr/>
        </p:nvSpPr>
        <p:spPr>
          <a:xfrm>
            <a:off x="6982988" y="5403131"/>
            <a:ext cx="2376487" cy="922337"/>
          </a:xfrm>
          <a:prstGeom prst="rect">
            <a:avLst/>
          </a:prstGeom>
          <a:solidFill>
            <a:srgbClr val="0E705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Partecipazione al contenzioso formale ed informale</a:t>
            </a:r>
            <a:endParaRPr/>
          </a:p>
        </p:txBody>
      </p:sp>
      <p:sp>
        <p:nvSpPr>
          <p:cNvPr id="916" name="Google Shape;916;p93"/>
          <p:cNvSpPr txBox="1"/>
          <p:nvPr/>
        </p:nvSpPr>
        <p:spPr>
          <a:xfrm>
            <a:off x="2346326" y="908721"/>
            <a:ext cx="34616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FUNZIONI DELL’INAIL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94"/>
          <p:cNvSpPr txBox="1"/>
          <p:nvPr/>
        </p:nvSpPr>
        <p:spPr>
          <a:xfrm>
            <a:off x="4267201" y="304800"/>
            <a:ext cx="37306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Attività sanitarie istituzionali</a:t>
            </a:r>
            <a:endParaRPr/>
          </a:p>
        </p:txBody>
      </p:sp>
      <p:sp>
        <p:nvSpPr>
          <p:cNvPr id="922" name="Google Shape;922;p94"/>
          <p:cNvSpPr txBox="1"/>
          <p:nvPr/>
        </p:nvSpPr>
        <p:spPr>
          <a:xfrm>
            <a:off x="1981200" y="1524001"/>
            <a:ext cx="3276600" cy="120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Valutazione medicolegale del danno alla persona </a:t>
            </a:r>
            <a:endParaRPr/>
          </a:p>
        </p:txBody>
      </p:sp>
      <p:sp>
        <p:nvSpPr>
          <p:cNvPr id="923" name="Google Shape;923;p94"/>
          <p:cNvSpPr txBox="1"/>
          <p:nvPr/>
        </p:nvSpPr>
        <p:spPr>
          <a:xfrm>
            <a:off x="5867401" y="1295400"/>
            <a:ext cx="3719513" cy="4572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Studio del nesso causale (an)</a:t>
            </a:r>
            <a:endParaRPr/>
          </a:p>
        </p:txBody>
      </p:sp>
      <p:sp>
        <p:nvSpPr>
          <p:cNvPr id="924" name="Google Shape;924;p94"/>
          <p:cNvSpPr txBox="1"/>
          <p:nvPr/>
        </p:nvSpPr>
        <p:spPr>
          <a:xfrm>
            <a:off x="6477000" y="2133601"/>
            <a:ext cx="3505200" cy="120032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Della inabilità temporanea o permanente (secondo  tabelle ex lege)</a:t>
            </a:r>
            <a:endParaRPr/>
          </a:p>
        </p:txBody>
      </p:sp>
      <p:sp>
        <p:nvSpPr>
          <p:cNvPr id="925" name="Google Shape;925;p94"/>
          <p:cNvSpPr txBox="1"/>
          <p:nvPr/>
        </p:nvSpPr>
        <p:spPr>
          <a:xfrm>
            <a:off x="2133600" y="4724400"/>
            <a:ext cx="3429000" cy="1569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Prescrizione di Protesi, presidi, ausili, cure termali e soggiorni climatici</a:t>
            </a:r>
            <a:endParaRPr/>
          </a:p>
        </p:txBody>
      </p:sp>
      <p:sp>
        <p:nvSpPr>
          <p:cNvPr id="926" name="Google Shape;926;p94"/>
          <p:cNvSpPr txBox="1"/>
          <p:nvPr/>
        </p:nvSpPr>
        <p:spPr>
          <a:xfrm>
            <a:off x="1905000" y="3048001"/>
            <a:ext cx="3200400" cy="120032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Necessità di assistenza personale continuativa (tabelle ex lege)</a:t>
            </a:r>
            <a:endParaRPr/>
          </a:p>
        </p:txBody>
      </p:sp>
      <p:cxnSp>
        <p:nvCxnSpPr>
          <p:cNvPr id="927" name="Google Shape;927;p94"/>
          <p:cNvCxnSpPr/>
          <p:nvPr/>
        </p:nvCxnSpPr>
        <p:spPr>
          <a:xfrm rot="10800000" flipH="1">
            <a:off x="5257800" y="1600200"/>
            <a:ext cx="609600" cy="381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8" name="Google Shape;928;p94"/>
          <p:cNvCxnSpPr/>
          <p:nvPr/>
        </p:nvCxnSpPr>
        <p:spPr>
          <a:xfrm>
            <a:off x="5257800" y="2362200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9" name="Google Shape;929;p94"/>
          <p:cNvCxnSpPr/>
          <p:nvPr/>
        </p:nvCxnSpPr>
        <p:spPr>
          <a:xfrm>
            <a:off x="3276600" y="2743200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30" name="Google Shape;930;p94"/>
          <p:cNvSpPr txBox="1"/>
          <p:nvPr/>
        </p:nvSpPr>
        <p:spPr>
          <a:xfrm>
            <a:off x="6477000" y="4724401"/>
            <a:ext cx="3886200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Prestazioni curative ambulatoriali </a:t>
            </a:r>
            <a:endParaRPr/>
          </a:p>
        </p:txBody>
      </p:sp>
      <p:cxnSp>
        <p:nvCxnSpPr>
          <p:cNvPr id="931" name="Google Shape;931;p94"/>
          <p:cNvCxnSpPr/>
          <p:nvPr/>
        </p:nvCxnSpPr>
        <p:spPr>
          <a:xfrm>
            <a:off x="5257800" y="2667000"/>
            <a:ext cx="838200" cy="91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32" name="Google Shape;932;p94"/>
          <p:cNvSpPr txBox="1"/>
          <p:nvPr/>
        </p:nvSpPr>
        <p:spPr>
          <a:xfrm>
            <a:off x="6172200" y="3657600"/>
            <a:ext cx="3886200" cy="4572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Rendita ai superstiti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06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it-IT" sz="9600" dirty="0"/>
              <a:t>GRAZIE</a:t>
            </a:r>
            <a:endParaRPr sz="9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"/>
          <p:cNvSpPr txBox="1">
            <a:spLocks noGrp="1"/>
          </p:cNvSpPr>
          <p:nvPr>
            <p:ph type="body" idx="1"/>
          </p:nvPr>
        </p:nvSpPr>
        <p:spPr>
          <a:xfrm>
            <a:off x="902897" y="1264945"/>
            <a:ext cx="9638581" cy="4568417"/>
          </a:xfrm>
          <a:prstGeom prst="rect">
            <a:avLst/>
          </a:prstGeom>
          <a:solidFill>
            <a:srgbClr val="C6EA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it-IT" sz="3200">
                <a:solidFill>
                  <a:srgbClr val="1A3260"/>
                </a:solidFill>
              </a:rPr>
              <a:t>La Medicina Legale in ambito INAIL opera come «scienza di metodo», </a:t>
            </a:r>
            <a:r>
              <a:rPr lang="it-IT" sz="3200" b="1">
                <a:solidFill>
                  <a:srgbClr val="1A3260"/>
                </a:solidFill>
              </a:rPr>
              <a:t>che </a:t>
            </a:r>
            <a:r>
              <a:rPr lang="it-IT" sz="3200" b="1" i="1">
                <a:solidFill>
                  <a:srgbClr val="1A3260"/>
                </a:solidFill>
              </a:rPr>
              <a:t>processa i contenuti clinici per renderli utilizzabili in ambito assicurativo.</a:t>
            </a:r>
            <a:r>
              <a:rPr lang="it-IT" sz="3200" b="1">
                <a:solidFill>
                  <a:srgbClr val="1A3260"/>
                </a:solidFill>
              </a:rPr>
              <a:t> </a:t>
            </a:r>
            <a:endParaRPr/>
          </a:p>
          <a:p>
            <a:pPr marL="0" lvl="0" indent="0" algn="just" rtl="0">
              <a:spcBef>
                <a:spcPts val="1800"/>
              </a:spcBef>
              <a:spcAft>
                <a:spcPts val="0"/>
              </a:spcAft>
              <a:buSzPts val="1920"/>
              <a:buNone/>
            </a:pPr>
            <a:endParaRPr sz="2400">
              <a:solidFill>
                <a:srgbClr val="1A32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spcBef>
                <a:spcPts val="1800"/>
              </a:spcBef>
              <a:spcAft>
                <a:spcPts val="0"/>
              </a:spcAft>
              <a:buSzPts val="1920"/>
              <a:buNone/>
            </a:pPr>
            <a:r>
              <a:rPr lang="it-IT" sz="2400">
                <a:solidFill>
                  <a:srgbClr val="1A32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pone come sintesi tra il “momento clinico” e l’attivazione di un “diritto”. Consentendo al mondo medico ed a quello forense, che hanno linguaggi e operatività differenti, di poter colloquiare.</a:t>
            </a:r>
            <a:endParaRPr sz="2800"/>
          </a:p>
        </p:txBody>
      </p:sp>
      <p:sp>
        <p:nvSpPr>
          <p:cNvPr id="291" name="Google Shape;291;p16"/>
          <p:cNvSpPr txBox="1">
            <a:spLocks noGrp="1"/>
          </p:cNvSpPr>
          <p:nvPr>
            <p:ph type="title"/>
          </p:nvPr>
        </p:nvSpPr>
        <p:spPr>
          <a:xfrm>
            <a:off x="1108096" y="329158"/>
            <a:ext cx="8208912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 sz="3200" b="1"/>
              <a:t>MEDICINA LEGALE INAIL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/>
          <p:nvPr/>
        </p:nvSpPr>
        <p:spPr>
          <a:xfrm>
            <a:off x="952216" y="258576"/>
            <a:ext cx="9354295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 sz="32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DIAGNOSI CLINICA </a:t>
            </a:r>
            <a:endParaRPr/>
          </a:p>
        </p:txBody>
      </p:sp>
      <p:sp>
        <p:nvSpPr>
          <p:cNvPr id="285" name="Google Shape;285;p15"/>
          <p:cNvSpPr/>
          <p:nvPr/>
        </p:nvSpPr>
        <p:spPr>
          <a:xfrm>
            <a:off x="691890" y="1470350"/>
            <a:ext cx="9874949" cy="4031873"/>
          </a:xfrm>
          <a:prstGeom prst="rect">
            <a:avLst/>
          </a:prstGeom>
          <a:solidFill>
            <a:srgbClr val="C6EA9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rgbClr val="1A32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Confronta i dati - segni e sintomi - con un </a:t>
            </a:r>
            <a:r>
              <a:rPr lang="it-IT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paradigma di riferimento generale, </a:t>
            </a:r>
            <a:r>
              <a:rPr lang="it-IT" sz="3200">
                <a:solidFill>
                  <a:srgbClr val="1A32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sottopone alla valutazione logica le conclusioni cui perviene, è finalizzata </a:t>
            </a:r>
            <a:r>
              <a:rPr lang="it-IT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ricondurre «ad unum»,</a:t>
            </a:r>
            <a:r>
              <a:rPr lang="it-IT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3200">
                <a:solidFill>
                  <a:srgbClr val="1A32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impostare una </a:t>
            </a:r>
            <a:r>
              <a:rPr lang="it-IT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terapia</a:t>
            </a:r>
            <a:r>
              <a:rPr lang="it-IT" sz="3200">
                <a:solidFill>
                  <a:srgbClr val="1A32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efficace. È, di norma, contestuale al manifestarsi degli eventi patologici. Esprime una prognosi in termini di </a:t>
            </a:r>
            <a:r>
              <a:rPr lang="it-IT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evoluzione del quadro morboso</a:t>
            </a:r>
            <a:r>
              <a:rPr lang="it-IT" sz="3200">
                <a:solidFill>
                  <a:srgbClr val="1A32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"/>
          <p:cNvSpPr txBox="1">
            <a:spLocks noGrp="1"/>
          </p:cNvSpPr>
          <p:nvPr>
            <p:ph type="body" idx="1"/>
          </p:nvPr>
        </p:nvSpPr>
        <p:spPr>
          <a:xfrm>
            <a:off x="943156" y="1201947"/>
            <a:ext cx="10133162" cy="4531745"/>
          </a:xfrm>
          <a:prstGeom prst="rect">
            <a:avLst/>
          </a:prstGeom>
          <a:solidFill>
            <a:srgbClr val="C6EA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590B8"/>
              </a:buClr>
              <a:buSzPts val="2240"/>
              <a:buNone/>
            </a:pPr>
            <a:r>
              <a:rPr lang="it-IT" sz="2800">
                <a:solidFill>
                  <a:srgbClr val="1A3260"/>
                </a:solidFill>
              </a:rPr>
              <a:t>E’ la risultante di una </a:t>
            </a:r>
            <a:r>
              <a:rPr lang="it-IT" sz="2800" b="1">
                <a:solidFill>
                  <a:srgbClr val="1A3260"/>
                </a:solidFill>
              </a:rPr>
              <a:t>procedura</a:t>
            </a:r>
            <a:r>
              <a:rPr lang="it-IT" sz="2800">
                <a:solidFill>
                  <a:srgbClr val="1A3260"/>
                </a:solidFill>
              </a:rPr>
              <a:t> che, rispettando requisiti </a:t>
            </a:r>
            <a:r>
              <a:rPr lang="it-IT" sz="2800" b="1">
                <a:solidFill>
                  <a:srgbClr val="1A3260"/>
                </a:solidFill>
              </a:rPr>
              <a:t>tecnico-scientifici</a:t>
            </a:r>
            <a:r>
              <a:rPr lang="it-IT" sz="2800">
                <a:solidFill>
                  <a:srgbClr val="1A3260"/>
                </a:solidFill>
              </a:rPr>
              <a:t> (sussunzione sotto leggi, rapport causale, etc.) e giuridico-formali (tracciabilità, oggettività della fonte, etc.)   </a:t>
            </a:r>
            <a:br>
              <a:rPr lang="it-IT" sz="2800">
                <a:solidFill>
                  <a:srgbClr val="1A3260"/>
                </a:solidFill>
              </a:rPr>
            </a:br>
            <a:r>
              <a:rPr lang="it-IT" sz="2800">
                <a:solidFill>
                  <a:srgbClr val="1A3260"/>
                </a:solidFill>
              </a:rPr>
              <a:t>garantisca la </a:t>
            </a:r>
            <a:r>
              <a:rPr lang="it-IT" sz="2800" b="1">
                <a:solidFill>
                  <a:srgbClr val="1A3260"/>
                </a:solidFill>
              </a:rPr>
              <a:t>utilizzabilità in sede giudiziaria </a:t>
            </a:r>
            <a:r>
              <a:rPr lang="it-IT" sz="2800">
                <a:solidFill>
                  <a:srgbClr val="1A3260"/>
                </a:solidFill>
              </a:rPr>
              <a:t>delle sue conclusioni.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4590B8"/>
              </a:buClr>
              <a:buSzPts val="2240"/>
              <a:buNone/>
            </a:pPr>
            <a:r>
              <a:rPr lang="it-IT" sz="2800">
                <a:solidFill>
                  <a:srgbClr val="1A3260"/>
                </a:solidFill>
              </a:rPr>
              <a:t>E’ finalizzata ad esprimersi in tema di</a:t>
            </a:r>
            <a:r>
              <a:rPr lang="it-IT" sz="2800" b="1">
                <a:solidFill>
                  <a:srgbClr val="1A3260"/>
                </a:solidFill>
              </a:rPr>
              <a:t> an </a:t>
            </a:r>
            <a:r>
              <a:rPr lang="it-IT" sz="2800">
                <a:solidFill>
                  <a:srgbClr val="1A3260"/>
                </a:solidFill>
              </a:rPr>
              <a:t>(</a:t>
            </a:r>
            <a:r>
              <a:rPr lang="it-IT" sz="2800" b="1">
                <a:solidFill>
                  <a:srgbClr val="1A3260"/>
                </a:solidFill>
              </a:rPr>
              <a:t>eziologia</a:t>
            </a:r>
            <a:r>
              <a:rPr lang="it-IT" sz="2800">
                <a:solidFill>
                  <a:srgbClr val="1A3260"/>
                </a:solidFill>
              </a:rPr>
              <a:t>) e</a:t>
            </a:r>
            <a:r>
              <a:rPr lang="it-IT" sz="2800" b="1">
                <a:solidFill>
                  <a:srgbClr val="1A3260"/>
                </a:solidFill>
              </a:rPr>
              <a:t> </a:t>
            </a:r>
            <a:r>
              <a:rPr lang="it-IT" sz="2800">
                <a:solidFill>
                  <a:srgbClr val="1A3260"/>
                </a:solidFill>
              </a:rPr>
              <a:t>di </a:t>
            </a:r>
            <a:r>
              <a:rPr lang="it-IT" sz="2800" b="1">
                <a:solidFill>
                  <a:srgbClr val="1A3260"/>
                </a:solidFill>
              </a:rPr>
              <a:t>quantum (disfunzionale). 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4590B8"/>
              </a:buClr>
              <a:buSzPts val="2240"/>
              <a:buNone/>
            </a:pPr>
            <a:r>
              <a:rPr lang="it-IT" sz="2800">
                <a:solidFill>
                  <a:srgbClr val="1A3260"/>
                </a:solidFill>
              </a:rPr>
              <a:t>Si pone “a valle” dell’evento. Esprime una prognosi funzionale.</a:t>
            </a:r>
            <a:endParaRPr sz="2800" b="1">
              <a:solidFill>
                <a:srgbClr val="1A3260"/>
              </a:solidFill>
            </a:endParaRPr>
          </a:p>
        </p:txBody>
      </p:sp>
      <p:sp>
        <p:nvSpPr>
          <p:cNvPr id="297" name="Google Shape;297;p17"/>
          <p:cNvSpPr txBox="1">
            <a:spLocks noGrp="1"/>
          </p:cNvSpPr>
          <p:nvPr>
            <p:ph type="title"/>
          </p:nvPr>
        </p:nvSpPr>
        <p:spPr>
          <a:xfrm>
            <a:off x="2329131" y="338943"/>
            <a:ext cx="7865573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 sz="3200"/>
              <a:t>LA DIAGNOSI MEDICOLEGALE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2897</Words>
  <Application>Microsoft Macintosh PowerPoint</Application>
  <PresentationFormat>Widescreen</PresentationFormat>
  <Paragraphs>393</Paragraphs>
  <Slides>69</Slides>
  <Notes>66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69</vt:i4>
      </vt:variant>
    </vt:vector>
  </HeadingPairs>
  <TitlesOfParts>
    <vt:vector size="85" baseType="lpstr">
      <vt:lpstr>Verdana</vt:lpstr>
      <vt:lpstr>Sorts Mill Goudy</vt:lpstr>
      <vt:lpstr>Calibri Light</vt:lpstr>
      <vt:lpstr>Arial Black</vt:lpstr>
      <vt:lpstr>Arial</vt:lpstr>
      <vt:lpstr>Comic Sans MS</vt:lpstr>
      <vt:lpstr>Times New Roman</vt:lpstr>
      <vt:lpstr>Bookman Old Style</vt:lpstr>
      <vt:lpstr>Calibri</vt:lpstr>
      <vt:lpstr>Noto Sans Symbols</vt:lpstr>
      <vt:lpstr>Century Gothic</vt:lpstr>
      <vt:lpstr>Sezione</vt:lpstr>
      <vt:lpstr>Tema di Office</vt:lpstr>
      <vt:lpstr>Word.Document.8</vt:lpstr>
      <vt:lpstr>OrgPlusWOPX.4</vt:lpstr>
      <vt:lpstr>AcroExch.Document.DC</vt:lpstr>
      <vt:lpstr>Presentazione standard di PowerPoint</vt:lpstr>
      <vt:lpstr>ART. 38</vt:lpstr>
      <vt:lpstr>Art. 38</vt:lpstr>
      <vt:lpstr>Presentazione standard di PowerPoint</vt:lpstr>
      <vt:lpstr>IL CONTESTO DI RIFERIMENTO </vt:lpstr>
      <vt:lpstr>Presentazione standard di PowerPoint</vt:lpstr>
      <vt:lpstr>MEDICINA LEGALE INAIL </vt:lpstr>
      <vt:lpstr>Presentazione standard di PowerPoint</vt:lpstr>
      <vt:lpstr>LA DIAGNOSI MEDICOLEGALE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CONCAUSA</vt:lpstr>
      <vt:lpstr>Presentazione standard di PowerPoint</vt:lpstr>
      <vt:lpstr>Il medico e la Persona infortunata sul lavoro</vt:lpstr>
      <vt:lpstr>Presentazione standard di PowerPoint</vt:lpstr>
      <vt:lpstr>Presentazione standard di PowerPoint</vt:lpstr>
      <vt:lpstr>IL MEDICO E LA PERSONA INFORTUNATA SUL LAVORO</vt:lpstr>
      <vt:lpstr>IL MEDICO E LA PERSONA                                INFORTUNATA SUL LAVORO</vt:lpstr>
      <vt:lpstr>Presentazione standard di PowerPoint</vt:lpstr>
      <vt:lpstr>METODO E TECNICHE DI STIMA DEL DANNO ALLA PERSONA CON L’USO DI TABELLE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VALUTAZIONE DEL DANNO</vt:lpstr>
      <vt:lpstr>MENOMAZIONI POLICRONE COESISTENTI </vt:lpstr>
      <vt:lpstr>VALUTAZIONE DEL DANNO: MENOMAZIONI MONOCRONE POLITOPE</vt:lpstr>
      <vt:lpstr>VALUTAZIONE DEL DANNO: MENOMAZIONI MONOCRONE POLITOPE</vt:lpstr>
      <vt:lpstr>Presentazione standard di PowerPoint</vt:lpstr>
      <vt:lpstr>Presentazione standard di PowerPoint</vt:lpstr>
      <vt:lpstr>Presentazione standard di PowerPoint</vt:lpstr>
      <vt:lpstr>TABELLA DEI COEFFICIENTI</vt:lpstr>
      <vt:lpstr>Presentazione standard di PowerPoint</vt:lpstr>
      <vt:lpstr>RICOLLOCABILITÀ</vt:lpstr>
      <vt:lpstr>     </vt:lpstr>
      <vt:lpstr>Presentazione standard di PowerPoint</vt:lpstr>
      <vt:lpstr>Presentazione standard di PowerPoint</vt:lpstr>
      <vt:lpstr> LA MENOMAZIONE CONSENTE SOLTANTO LO SVOLGIMENTO DI ATTIVITÀ LAVORATIVE DIVERSE DA QUELLA SVOLTA E DA QUELLE DELLA CATEGORIA DI APPARTENENZA, COMPATIBILI CON LE RESIDUE CAPACITÀ PSICOFISICHE ANCHE MEDIANTE INTERVENTI DI SUPPORTO E RICORSO A SERVIZI DI SOSTEGNO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TABELLE MALATTIE PROFESSIONALI SONO 2 UNA PER LE ATTIVITA’ INDUSTRIALI UNA PER LE ATTIVITA’ IN AGRICOLTURA </vt:lpstr>
      <vt:lpstr>Presentazione standard di PowerPoint</vt:lpstr>
      <vt:lpstr>TABELLA INDUSTRIA 77) ERNIA DISCALE LOMBARE</vt:lpstr>
      <vt:lpstr>TABELLA AGRICOLTURA   </vt:lpstr>
      <vt:lpstr>Presentazione standard di PowerPoint</vt:lpstr>
      <vt:lpstr>Presentazione standard di PowerPoint</vt:lpstr>
      <vt:lpstr> TABELLA INDUSTRIA DI CUI ALL’ART. 3 DEL D.P.R. 1124/1965 E SUCCESSIVE MODIFICAZIONI ED INTEGRAZIONI (ALL. N. 4 AL D.P.R. 1124/1965)</vt:lpstr>
      <vt:lpstr>Presentazione standard di PowerPoint</vt:lpstr>
      <vt:lpstr>Presentazione standard di PowerPoint</vt:lpstr>
      <vt:lpstr> </vt:lpstr>
      <vt:lpstr>Presentazione standard di PowerPoint</vt:lpstr>
      <vt:lpstr> QUALIFICARE IL RISCHIO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LEZIONI DI MEDICINA LEGALE PREVIDENZIALE INAIL</dc:title>
  <dc:creator>Castaldo Vincenzo</dc:creator>
  <cp:lastModifiedBy>aldo di fazio</cp:lastModifiedBy>
  <cp:revision>4</cp:revision>
  <dcterms:created xsi:type="dcterms:W3CDTF">2021-04-15T14:31:41Z</dcterms:created>
  <dcterms:modified xsi:type="dcterms:W3CDTF">2026-05-21T12:00:23Z</dcterms:modified>
</cp:coreProperties>
</file>