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9" r:id="rId1"/>
  </p:sldMasterIdLst>
  <p:notesMasterIdLst>
    <p:notesMasterId r:id="rId38"/>
  </p:notesMasterIdLst>
  <p:handoutMasterIdLst>
    <p:handoutMasterId r:id="rId39"/>
  </p:handoutMasterIdLst>
  <p:sldIdLst>
    <p:sldId id="511" r:id="rId2"/>
    <p:sldId id="330" r:id="rId3"/>
    <p:sldId id="331" r:id="rId4"/>
    <p:sldId id="332" r:id="rId5"/>
    <p:sldId id="333" r:id="rId6"/>
    <p:sldId id="334" r:id="rId7"/>
    <p:sldId id="335" r:id="rId8"/>
    <p:sldId id="377" r:id="rId9"/>
    <p:sldId id="354" r:id="rId10"/>
    <p:sldId id="355" r:id="rId11"/>
    <p:sldId id="356" r:id="rId12"/>
    <p:sldId id="357" r:id="rId13"/>
    <p:sldId id="358" r:id="rId14"/>
    <p:sldId id="359" r:id="rId15"/>
    <p:sldId id="513" r:id="rId16"/>
    <p:sldId id="512" r:id="rId17"/>
    <p:sldId id="514" r:id="rId18"/>
    <p:sldId id="386" r:id="rId19"/>
    <p:sldId id="510" r:id="rId20"/>
    <p:sldId id="385" r:id="rId21"/>
    <p:sldId id="397" r:id="rId22"/>
    <p:sldId id="398" r:id="rId23"/>
    <p:sldId id="399" r:id="rId24"/>
    <p:sldId id="401" r:id="rId25"/>
    <p:sldId id="402" r:id="rId26"/>
    <p:sldId id="508" r:id="rId27"/>
    <p:sldId id="393" r:id="rId28"/>
    <p:sldId id="507" r:id="rId29"/>
    <p:sldId id="388" r:id="rId30"/>
    <p:sldId id="403" r:id="rId31"/>
    <p:sldId id="405" r:id="rId32"/>
    <p:sldId id="406" r:id="rId33"/>
    <p:sldId id="407" r:id="rId34"/>
    <p:sldId id="408" r:id="rId35"/>
    <p:sldId id="509" r:id="rId36"/>
    <p:sldId id="50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1558" autoAdjust="0"/>
  </p:normalViewPr>
  <p:slideViewPr>
    <p:cSldViewPr snapToObjects="1">
      <p:cViewPr varScale="1">
        <p:scale>
          <a:sx n="105" d="100"/>
          <a:sy n="105" d="100"/>
        </p:scale>
        <p:origin x="376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1AD6-300B-0A4F-88F8-91C531EF81B2}" type="datetimeFigureOut">
              <a:rPr lang="it-IT" smtClean="0"/>
              <a:t>22/03/25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588E4-6169-3247-8E2C-5D102EBDD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8959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C5C1B-1BDE-F74F-BE54-FD1741FDE4ED}" type="datetimeFigureOut">
              <a:rPr lang="it-IT" smtClean="0"/>
              <a:pPr/>
              <a:t>22/03/25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33D4A-1B9C-5F4F-B738-62DE9B402C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8127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Esempio</a:t>
            </a:r>
            <a:r>
              <a:rPr lang="it-IT" baseline="0" dirty="0"/>
              <a:t> 20 su 30: voto di esame</a:t>
            </a:r>
          </a:p>
          <a:p>
            <a:r>
              <a:rPr lang="it-IT" baseline="0" dirty="0"/>
              <a:t>Dato: è un elemento presente alla conoscenza</a:t>
            </a:r>
          </a:p>
          <a:p>
            <a:r>
              <a:rPr lang="it-IT" baseline="0" dirty="0"/>
              <a:t>Informazione: necessita di un contesto, di una rappresentazione, di una spiegazione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709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dirty="0"/>
              <a:t>Uno dei metodi più comuni usati per la rappresentazione di algoritmi, specialmente nel caso di algoritmi brevi.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754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ellisse per indicare il punto di inizio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rettangoli per le operazioni da svolgere sui dati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rombi per indicare condizioni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parallelogramma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754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0"/>
              </a:spcBef>
            </a:pPr>
            <a:endParaRPr lang="it-IT" sz="2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754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Adatto a tutti gli usi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45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(Microsoft) Disk Operating</a:t>
            </a:r>
            <a:r>
              <a:rPr lang="it-IT" baseline="0" dirty="0"/>
              <a:t> System</a:t>
            </a:r>
          </a:p>
          <a:p>
            <a:r>
              <a:rPr lang="it-IT" baseline="0" dirty="0"/>
              <a:t>Sistema di interfaccia testuale, dopo l’accensione del pc, presentava una schermata nera con il </a:t>
            </a:r>
            <a:r>
              <a:rPr lang="it-IT" baseline="0" dirty="0" err="1"/>
              <a:t>promp</a:t>
            </a:r>
            <a:r>
              <a:rPr lang="it-IT" baseline="0" dirty="0"/>
              <a:t> che consiste in una linea bianca lampeggiante dopo la scritta c:\&gt;</a:t>
            </a:r>
          </a:p>
          <a:p>
            <a:r>
              <a:rPr lang="it-IT" baseline="0" dirty="0"/>
              <a:t>Esempi di comandi DOS: dir per visualizzare tutti i file o cartelle all’interno delle sottocartelle</a:t>
            </a:r>
          </a:p>
          <a:p>
            <a:r>
              <a:rPr lang="it-IT" baseline="0" dirty="0"/>
              <a:t>Oppure </a:t>
            </a:r>
            <a:r>
              <a:rPr lang="it-IT" baseline="0" dirty="0" err="1"/>
              <a:t>mkDir</a:t>
            </a:r>
            <a:r>
              <a:rPr lang="it-IT" baseline="0" dirty="0"/>
              <a:t> 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810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873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2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05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spcBef>
                <a:spcPts val="0"/>
              </a:spcBef>
              <a:buFont typeface="+mj-lt"/>
              <a:buNone/>
            </a:pPr>
            <a:r>
              <a:rPr lang="it-IT" sz="1200" dirty="0"/>
              <a:t>a. Algoritmo "chiama un amico".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1. Quando il treno arriva, chiama il vostro numero di cellulare.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2. Chiede un passaggio.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3. Si reca all'esterno della stazione ad aspettarvi.</a:t>
            </a:r>
          </a:p>
          <a:p>
            <a:pPr lvl="1">
              <a:spcBef>
                <a:spcPts val="0"/>
              </a:spcBef>
            </a:pPr>
            <a:endParaRPr lang="it-IT" sz="1200" dirty="0"/>
          </a:p>
          <a:p>
            <a:pPr lvl="1">
              <a:spcBef>
                <a:spcPts val="0"/>
              </a:spcBef>
            </a:pPr>
            <a:r>
              <a:rPr lang="it-IT" sz="1200" dirty="0"/>
              <a:t>b. Algoritmo "taxi".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1. Esce dalla stazione verso l'area di parcheggio di un taxi.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2. Prende il taxi.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3. Fornisce all'autista l'indirizzo del campus universitario.</a:t>
            </a:r>
          </a:p>
          <a:p>
            <a:pPr lvl="1">
              <a:spcBef>
                <a:spcPts val="0"/>
              </a:spcBef>
            </a:pPr>
            <a:endParaRPr lang="it-IT" sz="1200" dirty="0"/>
          </a:p>
          <a:p>
            <a:pPr lvl="1">
              <a:spcBef>
                <a:spcPts val="0"/>
              </a:spcBef>
            </a:pPr>
            <a:r>
              <a:rPr lang="it-IT" sz="1200" dirty="0"/>
              <a:t>c. Algoritmo "</a:t>
            </a:r>
            <a:r>
              <a:rPr lang="it-IT" sz="1200" dirty="0" err="1"/>
              <a:t>rent</a:t>
            </a:r>
            <a:r>
              <a:rPr lang="it-IT" sz="1200" dirty="0"/>
              <a:t>-a-car".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1. Si reca all'area riservata al noleggio auto.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2. Noleggia un'auto con navigatore.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3. Imposta l'indirizzo sul navigatore.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4. Guida fino al campus.</a:t>
            </a:r>
          </a:p>
          <a:p>
            <a:pPr lvl="1">
              <a:spcBef>
                <a:spcPts val="0"/>
              </a:spcBef>
            </a:pPr>
            <a:endParaRPr lang="it-IT" sz="1200" dirty="0"/>
          </a:p>
          <a:p>
            <a:pPr lvl="1">
              <a:spcBef>
                <a:spcPts val="0"/>
              </a:spcBef>
            </a:pPr>
            <a:endParaRPr lang="it-IT" sz="1200" dirty="0"/>
          </a:p>
          <a:p>
            <a:pPr lvl="1">
              <a:spcBef>
                <a:spcPts val="0"/>
              </a:spcBef>
            </a:pPr>
            <a:r>
              <a:rPr lang="it-IT" sz="1200" dirty="0"/>
              <a:t>d. Algoritmo "autobus".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1. Esce dalla stazione verso l'area di parcheggio autobus.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2. Si informa sulla fermata vicina al campus.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3. Compra il biglietto.</a:t>
            </a:r>
          </a:p>
          <a:p>
            <a:pPr lvl="1">
              <a:spcBef>
                <a:spcPts val="0"/>
              </a:spcBef>
            </a:pPr>
            <a:r>
              <a:rPr lang="it-IT" sz="1200" dirty="0"/>
              <a:t>4. Entra nell'autobus.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852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/>
              <a:t>è necessario un metodo (ovvero una “metodologia”) per affrontare questa complessità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774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http://</a:t>
            </a:r>
            <a:r>
              <a:rPr lang="it-IT" dirty="0" err="1"/>
              <a:t>www.programmailfuturo.it</a:t>
            </a:r>
            <a:r>
              <a:rPr lang="it-IT" dirty="0"/>
              <a:t>/</a:t>
            </a:r>
            <a:r>
              <a:rPr lang="it-IT" dirty="0" err="1"/>
              <a:t>perche</a:t>
            </a:r>
            <a:r>
              <a:rPr lang="it-IT" dirty="0"/>
              <a:t>/cose-il-pensiero-computazionale video</a:t>
            </a:r>
            <a:r>
              <a:rPr lang="it-IT" baseline="0" dirty="0"/>
              <a:t> tratto dal film “Apollo 13” </a:t>
            </a:r>
          </a:p>
          <a:p>
            <a:endParaRPr lang="it-IT" baseline="0" dirty="0"/>
          </a:p>
          <a:p>
            <a:r>
              <a:rPr lang="it-IT" dirty="0"/>
              <a:t>Gli </a:t>
            </a:r>
            <a:r>
              <a:rPr lang="it-IT" i="1" dirty="0"/>
              <a:t>strumenti intellettuali</a:t>
            </a:r>
            <a:r>
              <a:rPr lang="it-IT" dirty="0"/>
              <a:t> includono:</a:t>
            </a:r>
          </a:p>
          <a:p>
            <a:r>
              <a:rPr lang="it-IT" dirty="0"/>
              <a:t>confidenza nel trattare la complessità (dal momento che i sistemi software raggiungono normalmente un grado di complessità superiore a quello che viene abitualmente trattato in altri campi dell’ingegneria);</a:t>
            </a:r>
          </a:p>
          <a:p>
            <a:r>
              <a:rPr lang="it-IT" dirty="0"/>
              <a:t>ostinazione nel lavorare con problemi difficili;</a:t>
            </a:r>
          </a:p>
          <a:p>
            <a:r>
              <a:rPr lang="it-IT" dirty="0"/>
              <a:t>tolleranza all’ambiguità (da riconciliare con il necessario rigore che assicuri la correttezza della soluzione);</a:t>
            </a:r>
          </a:p>
          <a:p>
            <a:r>
              <a:rPr lang="it-IT" dirty="0"/>
              <a:t>abilità nel trattare con problemi definiti in modo incompleto;</a:t>
            </a:r>
          </a:p>
          <a:p>
            <a:r>
              <a:rPr lang="it-IT" dirty="0"/>
              <a:t>abilità nel trattare con aspetti sia umani che tecnologici, in quanto la dimensione umana (definizione dei requisiti, interfacce utente, formazione, ...) è essenziale per il successo di qualunque sistema informatico;</a:t>
            </a:r>
          </a:p>
          <a:p>
            <a:r>
              <a:rPr lang="it-IT" dirty="0"/>
              <a:t>capacità di comunicare e lavorare con gli altri per il raggiungimento di una meta comune o di una soluzione condivisa.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3D4A-1B9C-5F4F-B738-62DE9B402CE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22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58B848-837C-6F49-9009-0F99E6443ADB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706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D3EA-8DA2-A34C-A5B9-8ACBAA021C43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1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FE15-752C-F543-967E-C89EFC4CF112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548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3" y="656710"/>
            <a:ext cx="10075084" cy="1116106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endParaRPr lang="it-IT" dirty="0"/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lvl="4"/>
            <a:r>
              <a:rPr lang="it-IT" dirty="0" err="1"/>
              <a:t>Fifth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B9E-CB36-0746-9B21-3368F851C7EB}" type="datetime1">
              <a:rPr lang="it-IT" smtClean="0"/>
              <a:t>22/03/25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‹N›</a:t>
            </a:fld>
            <a:endParaRPr/>
          </a:p>
        </p:txBody>
      </p:sp>
      <p:sp>
        <p:nvSpPr>
          <p:cNvPr id="11" name="Rectangle 10"/>
          <p:cNvSpPr/>
          <p:nvPr userDrawn="1"/>
        </p:nvSpPr>
        <p:spPr>
          <a:xfrm>
            <a:off x="997421" y="282575"/>
            <a:ext cx="9707091" cy="3381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1679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A19-8FD0-8A4A-AA60-7C633100DE65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4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EDD2409-D43D-AB4A-8F4B-9B6D3154F683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20144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D978-7ABB-C24D-B1F3-AD8798203805}" type="datetime1">
              <a:rPr lang="it-IT" smtClean="0"/>
              <a:t>22/03/25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3493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55D0-B357-0E42-93E0-89D768002D21}" type="datetime1">
              <a:rPr lang="it-IT" smtClean="0"/>
              <a:t>22/03/25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430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5D8-B239-4741-B2CC-0D380E05DBAC}" type="datetime1">
              <a:rPr lang="it-IT" smtClean="0"/>
              <a:t>22/03/25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15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A2296-1D7D-0948-842F-815197909729}" type="datetime1">
              <a:rPr lang="it-IT" smtClean="0"/>
              <a:t>22/03/25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0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44DB46B-909D-CF4F-AF2F-AB8A1DBC1525}" type="datetime1">
              <a:rPr lang="it-IT" smtClean="0"/>
              <a:t>22/03/25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16550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B5520C4-2171-5044-B526-9A827E1DFA02}" type="datetime1">
              <a:rPr lang="it-IT" smtClean="0"/>
              <a:t>22/03/25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01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E4956D-37EA-EC49-A62B-DFB8893300DB}" type="datetime1">
              <a:rPr lang="it-IT" smtClean="0"/>
              <a:t>22/03/25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00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licenses/by-sa/1.0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357629-0647-0EB0-1088-7F9ECDC51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Elementi di base </a:t>
            </a:r>
            <a:r>
              <a:rPr lang="it-IT" sz="5400" dirty="0" err="1"/>
              <a:t>dell’ict</a:t>
            </a:r>
            <a:r>
              <a:rPr lang="it-IT" sz="5400" dirty="0"/>
              <a:t> </a:t>
            </a:r>
            <a:br>
              <a:rPr lang="it-IT" sz="5400" dirty="0"/>
            </a:br>
            <a:r>
              <a:rPr lang="it-IT" sz="5400" dirty="0"/>
              <a:t>(parte 1)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6B5633F-5027-71A7-FEDF-8D98E89B6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961863"/>
          </a:xfrm>
        </p:spPr>
        <p:txBody>
          <a:bodyPr>
            <a:noAutofit/>
          </a:bodyPr>
          <a:lstStyle/>
          <a:p>
            <a:r>
              <a:rPr lang="it-IT" sz="1400" dirty="0"/>
              <a:t>Corso di laurea in economia aziendale </a:t>
            </a:r>
          </a:p>
          <a:p>
            <a:r>
              <a:rPr lang="it-IT" sz="1400" dirty="0"/>
              <a:t>Ing. Paola Lapadula - Università degli studi della Basilicata</a:t>
            </a:r>
          </a:p>
          <a:p>
            <a:r>
              <a:rPr lang="it-IT" sz="1400" dirty="0"/>
              <a:t>A.A. 2024/2025 </a:t>
            </a: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74969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Software Applicativo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it-IT" sz="2800" dirty="0"/>
              <a:t>Programmi che aiutano l’uomo a risolvere una vasta tipologia di problemi</a:t>
            </a:r>
          </a:p>
          <a:p>
            <a:pPr lvl="1">
              <a:lnSpc>
                <a:spcPct val="110000"/>
              </a:lnSpc>
            </a:pPr>
            <a:r>
              <a:rPr lang="it-IT" sz="2600" dirty="0"/>
              <a:t>Applicazioni per uso aziendale</a:t>
            </a:r>
          </a:p>
          <a:p>
            <a:pPr lvl="1">
              <a:lnSpc>
                <a:spcPct val="110000"/>
              </a:lnSpc>
            </a:pPr>
            <a:r>
              <a:rPr lang="it-IT" sz="2600" dirty="0"/>
              <a:t>Applicazioni di Office Automation</a:t>
            </a:r>
          </a:p>
          <a:p>
            <a:pPr lvl="2">
              <a:lnSpc>
                <a:spcPct val="110000"/>
              </a:lnSpc>
            </a:pPr>
            <a:r>
              <a:rPr lang="it-IT" sz="2400" dirty="0"/>
              <a:t>Elaboratori di testi</a:t>
            </a:r>
          </a:p>
          <a:p>
            <a:pPr lvl="2">
              <a:lnSpc>
                <a:spcPct val="110000"/>
              </a:lnSpc>
            </a:pPr>
            <a:r>
              <a:rPr lang="it-IT" sz="2400" dirty="0"/>
              <a:t>Software per il calcolo</a:t>
            </a:r>
          </a:p>
          <a:p>
            <a:pPr lvl="2">
              <a:lnSpc>
                <a:spcPct val="110000"/>
              </a:lnSpc>
            </a:pPr>
            <a:r>
              <a:rPr lang="it-IT" sz="2400" dirty="0"/>
              <a:t>Strumenti di presentazione</a:t>
            </a:r>
          </a:p>
          <a:p>
            <a:pPr lvl="2">
              <a:lnSpc>
                <a:spcPct val="110000"/>
              </a:lnSpc>
            </a:pPr>
            <a:r>
              <a:rPr lang="it-IT" sz="2400" dirty="0"/>
              <a:t>Data base ecc.</a:t>
            </a:r>
          </a:p>
          <a:p>
            <a:pPr lvl="1">
              <a:lnSpc>
                <a:spcPct val="110000"/>
              </a:lnSpc>
            </a:pPr>
            <a:r>
              <a:rPr lang="it-IT" sz="2600" dirty="0"/>
              <a:t>Applicazioni multimediali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Software Applicativo</a:t>
            </a:r>
          </a:p>
        </p:txBody>
      </p:sp>
    </p:spTree>
    <p:extLst>
      <p:ext uri="{BB962C8B-B14F-4D97-AF65-F5344CB8AC3E}">
        <p14:creationId xmlns:p14="http://schemas.microsoft.com/office/powerpoint/2010/main" val="2642387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Software di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800" dirty="0"/>
              <a:t>Insieme di programmi che consente all’utente (o alle applicazioni) di utilizzare le risorse (HD e SW) del sistema di elaborazione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Il sistema operativo permette di ignorare le caratteristiche tecniche dell’hardware, è costituito da un insieme di programmi base che costituiscono l’</a:t>
            </a:r>
            <a:r>
              <a:rPr lang="it-IT" sz="2800" i="1" dirty="0"/>
              <a:t>interfaccia</a:t>
            </a:r>
            <a:r>
              <a:rPr lang="it-IT" sz="2800" dirty="0"/>
              <a:t>, vale a dire il rapporto tra l’utente e l’hardware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400" dirty="0"/>
              <a:t>Es: Windows, Linux, Mac OS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Software di Base</a:t>
            </a:r>
          </a:p>
        </p:txBody>
      </p:sp>
    </p:spTree>
    <p:extLst>
      <p:ext uri="{BB962C8B-B14F-4D97-AF65-F5344CB8AC3E}">
        <p14:creationId xmlns:p14="http://schemas.microsoft.com/office/powerpoint/2010/main" val="31458988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Software di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it-IT" sz="2800" dirty="0"/>
              <a:t>Funzioni del sistema operativo</a:t>
            </a:r>
          </a:p>
          <a:p>
            <a:pPr lvl="1"/>
            <a:r>
              <a:rPr lang="it-IT" sz="2400" dirty="0"/>
              <a:t>Gestione dei Processi (multitasking)</a:t>
            </a:r>
          </a:p>
          <a:p>
            <a:pPr lvl="1"/>
            <a:r>
              <a:rPr lang="it-IT" sz="2400" dirty="0"/>
              <a:t>Gestione della memoria (</a:t>
            </a:r>
            <a:r>
              <a:rPr lang="it-IT" sz="2400" dirty="0" err="1"/>
              <a:t>scheduler</a:t>
            </a:r>
            <a:r>
              <a:rPr lang="it-IT" sz="2400" dirty="0"/>
              <a:t>)</a:t>
            </a:r>
          </a:p>
          <a:p>
            <a:pPr lvl="1"/>
            <a:r>
              <a:rPr lang="it-IT" sz="2400" dirty="0"/>
              <a:t>Gestione dei </a:t>
            </a:r>
            <a:r>
              <a:rPr lang="it-IT" sz="2400" dirty="0" err="1"/>
              <a:t>files</a:t>
            </a:r>
            <a:r>
              <a:rPr lang="it-IT" sz="2400" dirty="0"/>
              <a:t> (file </a:t>
            </a:r>
            <a:r>
              <a:rPr lang="it-IT" sz="2400" dirty="0" err="1"/>
              <a:t>system</a:t>
            </a:r>
            <a:r>
              <a:rPr lang="it-IT" sz="2400" dirty="0"/>
              <a:t>)</a:t>
            </a:r>
          </a:p>
          <a:p>
            <a:pPr lvl="1"/>
            <a:r>
              <a:rPr lang="it-IT" sz="2400" dirty="0"/>
              <a:t>Gestione degli utenti (multiutenza)</a:t>
            </a:r>
          </a:p>
          <a:p>
            <a:pPr lvl="1"/>
            <a:r>
              <a:rPr lang="it-IT" sz="2400" dirty="0"/>
              <a:t>Gestione dell’ I/O (stampanti, video, tastiera, ...)</a:t>
            </a:r>
          </a:p>
          <a:p>
            <a:pPr lvl="1"/>
            <a:r>
              <a:rPr lang="it-IT" sz="2400" dirty="0"/>
              <a:t>Gestione servizi di Rete</a:t>
            </a:r>
          </a:p>
          <a:p>
            <a:pPr lvl="1"/>
            <a:r>
              <a:rPr lang="it-IT" sz="2400" dirty="0"/>
              <a:t>Protezione del sistema</a:t>
            </a:r>
          </a:p>
          <a:p>
            <a:pPr lvl="1"/>
            <a:r>
              <a:rPr lang="it-IT" sz="2400" dirty="0"/>
              <a:t>Interprete di comandi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Software di Base</a:t>
            </a:r>
          </a:p>
        </p:txBody>
      </p:sp>
    </p:spTree>
    <p:extLst>
      <p:ext uri="{BB962C8B-B14F-4D97-AF65-F5344CB8AC3E}">
        <p14:creationId xmlns:p14="http://schemas.microsoft.com/office/powerpoint/2010/main" val="1401308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Interprete dei comandi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Interprete dei comandi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1543398"/>
            <a:ext cx="7272846" cy="483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90351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Istruzioni da eseguire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Come fa un computer a portare a termine un compito?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Deve eseguire le istruzioni scritte in un programma</a:t>
            </a:r>
          </a:p>
          <a:p>
            <a:pPr>
              <a:spcBef>
                <a:spcPts val="0"/>
              </a:spcBef>
            </a:pPr>
            <a:r>
              <a:rPr lang="it-IT" sz="2600" dirty="0"/>
              <a:t>Cosa significa scrivere un programma?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«DIRE» al PC esattamente cosa vogliamo che faccia 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In che modo? Passo Passo</a:t>
            </a:r>
            <a:endParaRPr lang="it-IT" sz="2600" dirty="0"/>
          </a:p>
          <a:p>
            <a:pPr lvl="1">
              <a:spcBef>
                <a:spcPts val="0"/>
              </a:spcBef>
            </a:pPr>
            <a:endParaRPr lang="it-IT" sz="2400" dirty="0"/>
          </a:p>
          <a:p>
            <a:pPr>
              <a:spcBef>
                <a:spcPts val="0"/>
              </a:spcBef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Istruzioni da eseguire</a:t>
            </a:r>
          </a:p>
        </p:txBody>
      </p:sp>
    </p:spTree>
    <p:extLst>
      <p:ext uri="{BB962C8B-B14F-4D97-AF65-F5344CB8AC3E}">
        <p14:creationId xmlns:p14="http://schemas.microsoft.com/office/powerpoint/2010/main" val="27677191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Istruzioni da eseguire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Quando «</a:t>
            </a:r>
            <a:r>
              <a:rPr lang="it-IT" sz="2800" b="1" dirty="0"/>
              <a:t>DICIAMO</a:t>
            </a:r>
            <a:r>
              <a:rPr lang="it-IT" sz="2800" dirty="0"/>
              <a:t>» al PC «</a:t>
            </a:r>
            <a:r>
              <a:rPr lang="it-IT" sz="2800" b="1" dirty="0"/>
              <a:t>COSA</a:t>
            </a:r>
            <a:r>
              <a:rPr lang="it-IT" sz="2800" dirty="0"/>
              <a:t>» fare 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Dobbiamo anche dire «</a:t>
            </a:r>
            <a:r>
              <a:rPr lang="it-IT" sz="2800" b="1" dirty="0"/>
              <a:t>COME</a:t>
            </a:r>
            <a:r>
              <a:rPr lang="it-IT" sz="2800" dirty="0"/>
              <a:t>» vogliamo che arrivi al risultato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Si parla dunque di </a:t>
            </a:r>
            <a:r>
              <a:rPr lang="it-IT" sz="2800" b="1" dirty="0"/>
              <a:t>ALGORITMI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Un Algoritmo rappresenta una tecnica per </a:t>
            </a:r>
            <a:r>
              <a:rPr lang="it-IT" sz="2800" b="1" i="1" dirty="0"/>
              <a:t>definire il percorso per il raggiungimento di un risultato</a:t>
            </a:r>
            <a:endParaRPr lang="it-IT" sz="26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Istruzioni da eseguire</a:t>
            </a:r>
          </a:p>
        </p:txBody>
      </p:sp>
    </p:spTree>
    <p:extLst>
      <p:ext uri="{BB962C8B-B14F-4D97-AF65-F5344CB8AC3E}">
        <p14:creationId xmlns:p14="http://schemas.microsoft.com/office/powerpoint/2010/main" val="12954475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Algoritmo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Un algoritmo è </a:t>
            </a:r>
            <a:r>
              <a:rPr lang="it-IT" sz="2800" i="1" dirty="0"/>
              <a:t>un insieme di regole volte a risolvere un determinato problema in un numero </a:t>
            </a:r>
            <a:r>
              <a:rPr lang="it-IT" sz="2800" b="1" i="1" dirty="0"/>
              <a:t>finito</a:t>
            </a:r>
            <a:r>
              <a:rPr lang="it-IT" sz="2800" i="1" dirty="0"/>
              <a:t> di attività (passo o step)</a:t>
            </a:r>
            <a:endParaRPr lang="it-IT" sz="2800" dirty="0"/>
          </a:p>
          <a:p>
            <a:pPr>
              <a:spcBef>
                <a:spcPts val="0"/>
              </a:spcBef>
            </a:pPr>
            <a:r>
              <a:rPr lang="it-IT" sz="2800" dirty="0"/>
              <a:t>Un algoritmo </a:t>
            </a:r>
            <a:r>
              <a:rPr lang="it-IT" sz="2800" i="1" dirty="0"/>
              <a:t>aiuta a prendere le giuste decisioni in relazione a un obiettivo</a:t>
            </a:r>
            <a:endParaRPr lang="it-IT" sz="2800" dirty="0"/>
          </a:p>
          <a:p>
            <a:pPr>
              <a:spcBef>
                <a:spcPts val="0"/>
              </a:spcBef>
            </a:pPr>
            <a:r>
              <a:rPr lang="it-IT" sz="2800" dirty="0"/>
              <a:t>L’esecuzione delle azioni nell’ordine specificato dall’algoritmo consente di ottenere, a partire dai dati di ingresso, i risultati che rappresentano la risoluzione del problema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Istruzioni da eseguire</a:t>
            </a:r>
          </a:p>
        </p:txBody>
      </p:sp>
    </p:spTree>
    <p:extLst>
      <p:ext uri="{BB962C8B-B14F-4D97-AF65-F5344CB8AC3E}">
        <p14:creationId xmlns:p14="http://schemas.microsoft.com/office/powerpoint/2010/main" val="19082840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Esempi di Algoritmo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00808"/>
            <a:ext cx="10178322" cy="502066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Scenario: un amico arriva alla stazione ferroviaria di un’altra città e deve raggiungere il campus universitario che è distante.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4 possibili algoritmi tra cui potrebbe scegliere sono: 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Algoritmo «chiama un amico»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Algoritmo «taxi»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Algoritmo «</a:t>
            </a:r>
            <a:r>
              <a:rPr lang="it-IT" sz="2400" dirty="0" err="1"/>
              <a:t>rent</a:t>
            </a:r>
            <a:r>
              <a:rPr lang="it-IT" sz="2400" dirty="0"/>
              <a:t>-a-car»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Algoritmo «autobus»</a:t>
            </a:r>
          </a:p>
          <a:p>
            <a:pPr>
              <a:spcBef>
                <a:spcPts val="0"/>
              </a:spcBef>
            </a:pPr>
            <a:r>
              <a:rPr lang="it-IT" sz="2600" dirty="0"/>
              <a:t>Questi algoritmi risolvono esattamente lo stesso problema ma in modo differente</a:t>
            </a:r>
          </a:p>
          <a:p>
            <a:pPr>
              <a:spcBef>
                <a:spcPts val="0"/>
              </a:spcBef>
            </a:pPr>
            <a:r>
              <a:rPr lang="it-IT" sz="2600" dirty="0"/>
              <a:t>NB: ci sono molti modo per arrivare a risolvere un problema, bisogna considerare sempre vantaggi e svantaggi di ciascuno per scegliere il modo migliore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Istruzioni da eseguire</a:t>
            </a:r>
          </a:p>
        </p:txBody>
      </p:sp>
    </p:spTree>
    <p:extLst>
      <p:ext uri="{BB962C8B-B14F-4D97-AF65-F5344CB8AC3E}">
        <p14:creationId xmlns:p14="http://schemas.microsoft.com/office/powerpoint/2010/main" val="3843116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Istruzioni da eseguire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4" y="2884438"/>
            <a:ext cx="8321998" cy="4144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Per programmare è necessario conoscere almeno un linguaggio (sintassi e semantica)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Ma questo non basta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il processo di sviluppo del software è complesso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è necessario applicare un </a:t>
            </a:r>
            <a:r>
              <a:rPr lang="it-IT" sz="2800" i="1" dirty="0"/>
              <a:t>processo mentale per </a:t>
            </a:r>
            <a:r>
              <a:rPr lang="it-IT" sz="2800" dirty="0"/>
              <a:t>affrontare questa complessità</a:t>
            </a:r>
          </a:p>
          <a:p>
            <a:pPr lvl="1">
              <a:spcBef>
                <a:spcPts val="0"/>
              </a:spcBef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Istruzioni da eseguire</a:t>
            </a:r>
          </a:p>
        </p:txBody>
      </p:sp>
      <p:sp>
        <p:nvSpPr>
          <p:cNvPr id="9" name="Rectangle 12"/>
          <p:cNvSpPr/>
          <p:nvPr/>
        </p:nvSpPr>
        <p:spPr>
          <a:xfrm>
            <a:off x="5891310" y="1521782"/>
            <a:ext cx="1572842" cy="457200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algoritmo</a:t>
            </a:r>
          </a:p>
        </p:txBody>
      </p:sp>
      <p:sp>
        <p:nvSpPr>
          <p:cNvPr id="10" name="Rectangle 13"/>
          <p:cNvSpPr/>
          <p:nvPr/>
        </p:nvSpPr>
        <p:spPr>
          <a:xfrm>
            <a:off x="7968208" y="1520433"/>
            <a:ext cx="1512168" cy="457200"/>
          </a:xfrm>
          <a:prstGeom prst="rect">
            <a:avLst/>
          </a:prstGeom>
          <a:noFill/>
          <a:ln w="635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75367A"/>
                </a:solidFill>
              </a:rPr>
              <a:t>programma</a:t>
            </a:r>
          </a:p>
        </p:txBody>
      </p:sp>
      <p:sp>
        <p:nvSpPr>
          <p:cNvPr id="11" name="Rectangle 13"/>
          <p:cNvSpPr/>
          <p:nvPr/>
        </p:nvSpPr>
        <p:spPr>
          <a:xfrm>
            <a:off x="3908140" y="1531640"/>
            <a:ext cx="1512168" cy="457200"/>
          </a:xfrm>
          <a:prstGeom prst="rect">
            <a:avLst/>
          </a:prstGeom>
          <a:noFill/>
          <a:ln w="635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75367A"/>
                </a:solidFill>
              </a:rPr>
              <a:t>problema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5468888" y="1700808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7536160" y="1700808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5663952" y="1844824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7752184" y="1844824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871864" y="227861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F7F7F"/>
                </a:solidFill>
              </a:rPr>
              <a:t>Metodo risolutivo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140116" y="2348880"/>
            <a:ext cx="3527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F7F7F"/>
                </a:solidFill>
              </a:rPr>
              <a:t>Linguaggio di programmazione</a:t>
            </a:r>
          </a:p>
        </p:txBody>
      </p:sp>
    </p:spTree>
    <p:extLst>
      <p:ext uri="{BB962C8B-B14F-4D97-AF65-F5344CB8AC3E}">
        <p14:creationId xmlns:p14="http://schemas.microsoft.com/office/powerpoint/2010/main" val="7055639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1" grpId="0" animBg="1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9618141" cy="1116106"/>
          </a:xfrm>
        </p:spPr>
        <p:txBody>
          <a:bodyPr>
            <a:normAutofit/>
          </a:bodyPr>
          <a:lstStyle/>
          <a:p>
            <a:r>
              <a:rPr lang="it-IT" dirty="0"/>
              <a:t>Il Pensiero Computazionale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981200"/>
            <a:ext cx="7556313" cy="46161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it-IT" sz="3000" dirty="0"/>
              <a:t>È un processo mentale per la risoluzione di problemi costituito dalla combinazione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Di metodi caratteristici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E di strumenti intellettuali</a:t>
            </a:r>
          </a:p>
          <a:p>
            <a:pPr>
              <a:spcBef>
                <a:spcPts val="0"/>
              </a:spcBef>
            </a:pPr>
            <a:r>
              <a:rPr lang="it-IT" sz="3000" dirty="0"/>
              <a:t>Metodi caratteristici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Analizzare e organizzare dati del problema, rappresentare i dati, formulare il problema, identificare e verificare le possibili soluzioni</a:t>
            </a:r>
          </a:p>
          <a:p>
            <a:pPr>
              <a:spcBef>
                <a:spcPts val="0"/>
              </a:spcBef>
            </a:pPr>
            <a:r>
              <a:rPr lang="it-IT" sz="3000" dirty="0"/>
              <a:t>Strumenti intellettuali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Correttezza della soluzione, abilità nel trattare con aspetti umani che tecnologici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Il pensiero computazionale</a:t>
            </a:r>
          </a:p>
        </p:txBody>
      </p:sp>
    </p:spTree>
    <p:extLst>
      <p:ext uri="{BB962C8B-B14F-4D97-AF65-F5344CB8AC3E}">
        <p14:creationId xmlns:p14="http://schemas.microsoft.com/office/powerpoint/2010/main" val="155255684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Sommario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Elementi di Base dell’ICT</a:t>
            </a:r>
          </a:p>
          <a:p>
            <a:pPr lvl="1"/>
            <a:r>
              <a:rPr lang="it-IT" sz="2600" dirty="0"/>
              <a:t>Concetti Introduttivi</a:t>
            </a:r>
          </a:p>
          <a:p>
            <a:pPr lvl="1"/>
            <a:r>
              <a:rPr lang="it-IT" sz="2600" dirty="0"/>
              <a:t>Cenni Hardware e Software</a:t>
            </a:r>
          </a:p>
          <a:p>
            <a:pPr lvl="1"/>
            <a:r>
              <a:rPr lang="it-IT" sz="2600" dirty="0"/>
              <a:t>Algoritmo</a:t>
            </a:r>
          </a:p>
          <a:p>
            <a:pPr marL="228600" lvl="1" indent="0">
              <a:buNone/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&gt;&gt; Sommario</a:t>
            </a:r>
          </a:p>
        </p:txBody>
      </p:sp>
    </p:spTree>
    <p:extLst>
      <p:ext uri="{BB962C8B-B14F-4D97-AF65-F5344CB8AC3E}">
        <p14:creationId xmlns:p14="http://schemas.microsoft.com/office/powerpoint/2010/main" val="12942125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Il Concetto di Algoritmo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sz="3000" dirty="0"/>
              <a:t>Il punto di partenza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la descrizione del problema, normalmente fornita in linguaggio naturale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è opportuno analizzarla accuratamente</a:t>
            </a:r>
          </a:p>
          <a:p>
            <a:pPr>
              <a:spcBef>
                <a:spcPts val="0"/>
              </a:spcBef>
            </a:pPr>
            <a:r>
              <a:rPr lang="it-IT" sz="3000" dirty="0"/>
              <a:t>Il punto di arrivo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l’applicazione correttamente funzionante</a:t>
            </a:r>
          </a:p>
          <a:p>
            <a:pPr>
              <a:spcBef>
                <a:spcPts val="0"/>
              </a:spcBef>
            </a:pPr>
            <a:r>
              <a:rPr lang="it-IT" sz="3000" dirty="0"/>
              <a:t>Un passo intermedio fondamentale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concepire una strategia per la soluzione del problema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Il Concetto</a:t>
            </a:r>
          </a:p>
        </p:txBody>
      </p:sp>
    </p:spTree>
    <p:extLst>
      <p:ext uri="{BB962C8B-B14F-4D97-AF65-F5344CB8AC3E}">
        <p14:creationId xmlns:p14="http://schemas.microsoft.com/office/powerpoint/2010/main" val="1511876683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Il Concetto di Algoritmo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>
                <a:solidFill>
                  <a:srgbClr val="660066"/>
                </a:solidFill>
              </a:rPr>
              <a:t>Algoritmo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strategia per la soluzione del problema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Il problema centrale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capito il problema, decidere attraverso quale sequenza di passi costruire la soluzione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è un problema ricorrente, che capita in molti altri contesti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Esempio: preparare un dolce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Il Concetto</a:t>
            </a:r>
          </a:p>
        </p:txBody>
      </p:sp>
    </p:spTree>
    <p:extLst>
      <p:ext uri="{BB962C8B-B14F-4D97-AF65-F5344CB8AC3E}">
        <p14:creationId xmlns:p14="http://schemas.microsoft.com/office/powerpoint/2010/main" val="3731916070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Il Concetto di Algoritmo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Il Concetto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35561" y="1773239"/>
            <a:ext cx="2016125" cy="12969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it-IT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Problema </a:t>
            </a:r>
          </a:p>
          <a:p>
            <a:pPr algn="ctr"/>
            <a:r>
              <a:rPr lang="it-IT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di Calcolo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847528" y="3068638"/>
            <a:ext cx="25738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-"/>
            </a:pPr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dati in ingresso</a:t>
            </a:r>
          </a:p>
          <a:p>
            <a:pPr>
              <a:buFontTx/>
              <a:buChar char="-"/>
            </a:pPr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risultati attesi</a:t>
            </a:r>
          </a:p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Es: preparare un dolce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35561" y="4508500"/>
            <a:ext cx="2016125" cy="1296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it-IT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Tecnologia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799386" y="3140075"/>
            <a:ext cx="2016125" cy="1296988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>
                <a:solidFill>
                  <a:schemeClr val="accent5">
                    <a:lumMod val="75000"/>
                  </a:schemeClr>
                </a:solidFill>
              </a:rPr>
              <a:t>Algoritmo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80699" y="3140075"/>
            <a:ext cx="2016125" cy="12969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Programma</a:t>
            </a:r>
          </a:p>
        </p:txBody>
      </p:sp>
      <p:cxnSp>
        <p:nvCxnSpPr>
          <p:cNvPr id="13" name="AutoShape 12"/>
          <p:cNvCxnSpPr>
            <a:cxnSpLocks noChangeShapeType="1"/>
            <a:stCxn id="8" idx="3"/>
            <a:endCxn id="11" idx="1"/>
          </p:cNvCxnSpPr>
          <p:nvPr/>
        </p:nvCxnSpPr>
        <p:spPr bwMode="auto">
          <a:xfrm>
            <a:off x="4151685" y="2422525"/>
            <a:ext cx="647700" cy="1366838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AutoShape 13"/>
          <p:cNvCxnSpPr>
            <a:cxnSpLocks noChangeShapeType="1"/>
            <a:stCxn id="10" idx="3"/>
            <a:endCxn id="11" idx="1"/>
          </p:cNvCxnSpPr>
          <p:nvPr/>
        </p:nvCxnSpPr>
        <p:spPr bwMode="auto">
          <a:xfrm flipV="1">
            <a:off x="4151685" y="3789364"/>
            <a:ext cx="647700" cy="136842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AutoShape 14"/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6815510" y="3789363"/>
            <a:ext cx="865188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479060" y="1418988"/>
            <a:ext cx="274129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dati in ingresso:</a:t>
            </a:r>
          </a:p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Farina, uova, </a:t>
            </a:r>
          </a:p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contenitore di alluminio,</a:t>
            </a:r>
          </a:p>
          <a:p>
            <a:r>
              <a:rPr lang="it-IT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etc</a:t>
            </a:r>
            <a:endParaRPr lang="it-IT" sz="1800" dirty="0">
              <a:solidFill>
                <a:schemeClr val="tx1">
                  <a:lumMod val="50000"/>
                  <a:lumOff val="50000"/>
                </a:schemeClr>
              </a:solidFill>
              <a:latin typeface="Rockwell"/>
              <a:cs typeface="Rockwell"/>
            </a:endParaRPr>
          </a:p>
        </p:txBody>
      </p:sp>
      <p:cxnSp>
        <p:nvCxnSpPr>
          <p:cNvPr id="17" name="AutoShape 16"/>
          <p:cNvCxnSpPr>
            <a:cxnSpLocks noChangeShapeType="1"/>
          </p:cNvCxnSpPr>
          <p:nvPr/>
        </p:nvCxnSpPr>
        <p:spPr bwMode="auto">
          <a:xfrm>
            <a:off x="8544273" y="2422526"/>
            <a:ext cx="122105" cy="646113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7968035" y="5006975"/>
            <a:ext cx="15191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dati in uscita</a:t>
            </a:r>
          </a:p>
        </p:txBody>
      </p:sp>
      <p:cxnSp>
        <p:nvCxnSpPr>
          <p:cNvPr id="19" name="AutoShape 18"/>
          <p:cNvCxnSpPr>
            <a:cxnSpLocks noChangeShapeType="1"/>
            <a:stCxn id="12" idx="2"/>
            <a:endCxn id="18" idx="0"/>
          </p:cNvCxnSpPr>
          <p:nvPr/>
        </p:nvCxnSpPr>
        <p:spPr bwMode="auto">
          <a:xfrm>
            <a:off x="8688762" y="4437063"/>
            <a:ext cx="38857" cy="56991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280023" y="5838825"/>
            <a:ext cx="2743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Es: forno, frusta elettrica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883524" y="4508501"/>
            <a:ext cx="2625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Es: seguire la ricetta</a:t>
            </a:r>
          </a:p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      (pesare, mescolare)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119829" y="5376307"/>
            <a:ext cx="11378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/>
                <a:cs typeface="Rockwell"/>
              </a:rPr>
              <a:t>Es: dolce</a:t>
            </a:r>
          </a:p>
        </p:txBody>
      </p:sp>
    </p:spTree>
    <p:extLst>
      <p:ext uri="{BB962C8B-B14F-4D97-AF65-F5344CB8AC3E}">
        <p14:creationId xmlns:p14="http://schemas.microsoft.com/office/powerpoint/2010/main" val="522340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6" grpId="0"/>
      <p:bldP spid="18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Il Concetto di Algoritmo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Strategia di soluzione del problema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deve essere concretamente eseguibile usando la tecnologia disponibile; </a:t>
            </a:r>
            <a:br>
              <a:rPr lang="it-IT" sz="2600" dirty="0"/>
            </a:br>
            <a:r>
              <a:rPr lang="it-IT" sz="2600" dirty="0"/>
              <a:t>es: “pesa prima gli ingredienti e poi mescolali”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deve essere corretta</a:t>
            </a:r>
            <a:br>
              <a:rPr lang="it-IT" sz="2600" dirty="0"/>
            </a:br>
            <a:r>
              <a:rPr lang="it-IT" sz="2600" dirty="0"/>
              <a:t>es: “il dolce non deve essere bruciato”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deve essere efficiente, ovvero produrre la soluzione utilizzando le minori risorse possibili (es: tempo, memoria)</a:t>
            </a:r>
            <a:br>
              <a:rPr lang="it-IT" sz="2600" dirty="0"/>
            </a:br>
            <a:r>
              <a:rPr lang="it-IT" sz="2600" dirty="0"/>
              <a:t>es: “sporcare meno contenitori possibili”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Il Concetto</a:t>
            </a:r>
          </a:p>
        </p:txBody>
      </p:sp>
    </p:spTree>
    <p:extLst>
      <p:ext uri="{BB962C8B-B14F-4D97-AF65-F5344CB8AC3E}">
        <p14:creationId xmlns:p14="http://schemas.microsoft.com/office/powerpoint/2010/main" val="1459594891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Diagrammi di flusso (o a blocchi)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La rappresentazione di un algoritmo può essere espressa graficamente tramite diagrammi di flusso (flow chart)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600" dirty="0"/>
              <a:t>un insieme di simboli grafici chiamati “blocchi” collegati da frecce che indicano chiaramente l’ordine di esecuzione delle diverse istruzioni, ognuna delle quali è rappresentata da un blocco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Diagrammi di flusso</a:t>
            </a:r>
          </a:p>
        </p:txBody>
      </p:sp>
    </p:spTree>
    <p:extLst>
      <p:ext uri="{BB962C8B-B14F-4D97-AF65-F5344CB8AC3E}">
        <p14:creationId xmlns:p14="http://schemas.microsoft.com/office/powerpoint/2010/main" val="393243037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Diagrammi di flusso (o a blocchi)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I dati in ingresso e in uscita sono i dati noti del problema, quelli che devono essere elaborati per arrivare alla soluzione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Diagrammi di flusso</a:t>
            </a:r>
          </a:p>
        </p:txBody>
      </p:sp>
      <p:sp>
        <p:nvSpPr>
          <p:cNvPr id="6" name="Parallelogramma 5"/>
          <p:cNvSpPr/>
          <p:nvPr/>
        </p:nvSpPr>
        <p:spPr>
          <a:xfrm>
            <a:off x="3431704" y="3979912"/>
            <a:ext cx="1368152" cy="72008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I/O</a:t>
            </a:r>
          </a:p>
        </p:txBody>
      </p:sp>
      <p:sp>
        <p:nvSpPr>
          <p:cNvPr id="9" name="Diamante 8"/>
          <p:cNvSpPr/>
          <p:nvPr/>
        </p:nvSpPr>
        <p:spPr>
          <a:xfrm>
            <a:off x="6000329" y="3785592"/>
            <a:ext cx="1376065" cy="9144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if</a:t>
            </a:r>
            <a:endParaRPr lang="it-IT" sz="1400" dirty="0"/>
          </a:p>
        </p:txBody>
      </p:sp>
      <p:cxnSp>
        <p:nvCxnSpPr>
          <p:cNvPr id="11" name="Connettore 2 10"/>
          <p:cNvCxnSpPr>
            <a:stCxn id="9" idx="3"/>
          </p:cNvCxnSpPr>
          <p:nvPr/>
        </p:nvCxnSpPr>
        <p:spPr>
          <a:xfrm>
            <a:off x="7376393" y="4242792"/>
            <a:ext cx="5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5303912" y="4242792"/>
            <a:ext cx="6964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4943872" y="5060032"/>
            <a:ext cx="1584176" cy="7920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Start End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2747628" y="5186511"/>
            <a:ext cx="1368152" cy="6183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Operazioni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519936" y="383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4"/>
                </a:solidFill>
              </a:rPr>
              <a:t>no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7437261" y="383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4"/>
                </a:solidFill>
              </a:rPr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2217551065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9762157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Diagrammi di flusso (o a blocchi)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3306" y="1549078"/>
            <a:ext cx="7556313" cy="51177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Il seguente diagramma di flusso calcola?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Diagrammi di flusso</a:t>
            </a:r>
          </a:p>
        </p:txBody>
      </p:sp>
      <p:sp>
        <p:nvSpPr>
          <p:cNvPr id="6" name="Parallelogramma 5"/>
          <p:cNvSpPr/>
          <p:nvPr/>
        </p:nvSpPr>
        <p:spPr>
          <a:xfrm>
            <a:off x="5003029" y="3449336"/>
            <a:ext cx="1368152" cy="720080"/>
          </a:xfrm>
          <a:prstGeom prst="parallelogram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Input: </a:t>
            </a:r>
            <a:r>
              <a:rPr lang="it-IT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=0</a:t>
            </a:r>
          </a:p>
          <a:p>
            <a:pPr algn="ctr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i=19</a:t>
            </a:r>
          </a:p>
        </p:txBody>
      </p:sp>
      <p:sp>
        <p:nvSpPr>
          <p:cNvPr id="9" name="Diamante 8"/>
          <p:cNvSpPr/>
          <p:nvPr/>
        </p:nvSpPr>
        <p:spPr>
          <a:xfrm>
            <a:off x="5003030" y="4516481"/>
            <a:ext cx="1376065" cy="914400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i==0</a:t>
            </a:r>
          </a:p>
        </p:txBody>
      </p:sp>
      <p:cxnSp>
        <p:nvCxnSpPr>
          <p:cNvPr id="11" name="Connettore 2 10"/>
          <p:cNvCxnSpPr/>
          <p:nvPr/>
        </p:nvCxnSpPr>
        <p:spPr>
          <a:xfrm>
            <a:off x="5703129" y="543088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4306613" y="4973681"/>
            <a:ext cx="6964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4894636" y="2287681"/>
            <a:ext cx="158417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7F7F7F"/>
                </a:solidFill>
              </a:rPr>
              <a:t>Start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5015880" y="5888082"/>
            <a:ext cx="1368152" cy="618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i=i-1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867125" y="54359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642608" y="45476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5687105" y="3079769"/>
            <a:ext cx="1602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671081" y="4172440"/>
            <a:ext cx="1602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6379095" y="6156692"/>
            <a:ext cx="710099" cy="19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7104112" y="5888082"/>
            <a:ext cx="1368152" cy="618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</a:t>
            </a:r>
            <a:r>
              <a:rPr lang="it-IT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i+n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2" name="Connettore 4 21"/>
          <p:cNvCxnSpPr>
            <a:stCxn id="21" idx="3"/>
            <a:endCxn id="9" idx="3"/>
          </p:cNvCxnSpPr>
          <p:nvPr/>
        </p:nvCxnSpPr>
        <p:spPr>
          <a:xfrm flipH="1" flipV="1">
            <a:off x="6379094" y="4973682"/>
            <a:ext cx="2093170" cy="1223561"/>
          </a:xfrm>
          <a:prstGeom prst="bentConnector3">
            <a:avLst>
              <a:gd name="adj1" fmla="val -10921"/>
            </a:avLst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Parallelogramma 35"/>
          <p:cNvSpPr/>
          <p:nvPr/>
        </p:nvSpPr>
        <p:spPr>
          <a:xfrm>
            <a:off x="2967274" y="4710801"/>
            <a:ext cx="1368152" cy="720080"/>
          </a:xfrm>
          <a:prstGeom prst="parallelogram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7" name="Connettore 2 36"/>
          <p:cNvCxnSpPr/>
          <p:nvPr/>
        </p:nvCxnSpPr>
        <p:spPr>
          <a:xfrm>
            <a:off x="3647728" y="5430881"/>
            <a:ext cx="1602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e 37"/>
          <p:cNvSpPr/>
          <p:nvPr/>
        </p:nvSpPr>
        <p:spPr>
          <a:xfrm>
            <a:off x="2855640" y="5805264"/>
            <a:ext cx="158417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Fine</a:t>
            </a:r>
          </a:p>
        </p:txBody>
      </p:sp>
      <p:sp>
        <p:nvSpPr>
          <p:cNvPr id="46" name="AutoShape 14"/>
          <p:cNvSpPr>
            <a:spLocks noChangeArrowheads="1"/>
          </p:cNvSpPr>
          <p:nvPr/>
        </p:nvSpPr>
        <p:spPr bwMode="auto">
          <a:xfrm>
            <a:off x="7248128" y="2224730"/>
            <a:ext cx="2844800" cy="1944687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it-IT" sz="2000" dirty="0">
                <a:solidFill>
                  <a:schemeClr val="accent1"/>
                </a:solidFill>
              </a:rPr>
              <a:t>La somma dei </a:t>
            </a:r>
          </a:p>
          <a:p>
            <a:pPr algn="ctr"/>
            <a:r>
              <a:rPr lang="it-IT" sz="2000" dirty="0">
                <a:solidFill>
                  <a:schemeClr val="accent1"/>
                </a:solidFill>
              </a:rPr>
              <a:t>numeri interi </a:t>
            </a:r>
          </a:p>
          <a:p>
            <a:pPr algn="ctr"/>
            <a:r>
              <a:rPr lang="it-IT" sz="2000" dirty="0">
                <a:solidFill>
                  <a:schemeClr val="accent1"/>
                </a:solidFill>
              </a:rPr>
              <a:t>compresi tra 0 e 18</a:t>
            </a:r>
          </a:p>
        </p:txBody>
      </p:sp>
    </p:spTree>
    <p:extLst>
      <p:ext uri="{BB962C8B-B14F-4D97-AF65-F5344CB8AC3E}">
        <p14:creationId xmlns:p14="http://schemas.microsoft.com/office/powerpoint/2010/main" val="1074457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Linguaggi di programmazione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981201"/>
            <a:ext cx="7556313" cy="44423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dirty="0"/>
              <a:t>Con il termine </a:t>
            </a:r>
            <a:r>
              <a:rPr lang="it-IT" sz="2400" dirty="0">
                <a:solidFill>
                  <a:srgbClr val="663366"/>
                </a:solidFill>
              </a:rPr>
              <a:t>linguaggio</a:t>
            </a:r>
            <a:r>
              <a:rPr lang="it-IT" sz="2400" dirty="0"/>
              <a:t> si intende un sistema di simboli e regole che permette a persone che conoscono quel linguaggio di comunicare tra loro</a:t>
            </a:r>
          </a:p>
          <a:p>
            <a:pPr lvl="1">
              <a:spcBef>
                <a:spcPts val="0"/>
              </a:spcBef>
            </a:pPr>
            <a:r>
              <a:rPr lang="it-IT" sz="2200" dirty="0"/>
              <a:t>Linguaggio naturale</a:t>
            </a:r>
          </a:p>
          <a:p>
            <a:pPr>
              <a:spcBef>
                <a:spcPts val="0"/>
              </a:spcBef>
            </a:pPr>
            <a:r>
              <a:rPr lang="it-IT" sz="2400" dirty="0"/>
              <a:t>I computer hanno un proprio linguaggio detto </a:t>
            </a:r>
            <a:r>
              <a:rPr lang="it-IT" sz="2400" dirty="0">
                <a:solidFill>
                  <a:schemeClr val="accent1"/>
                </a:solidFill>
              </a:rPr>
              <a:t>linguaggio macchina </a:t>
            </a:r>
          </a:p>
          <a:p>
            <a:pPr lvl="1">
              <a:spcBef>
                <a:spcPts val="0"/>
              </a:spcBef>
            </a:pPr>
            <a:r>
              <a:rPr lang="it-IT" sz="2200" dirty="0"/>
              <a:t>costituito da una serie di comandi, chiamati istruzioni, scritti in modo da poter essere interpretati senza alcun equivoco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Linguaggi di programmazione</a:t>
            </a:r>
          </a:p>
        </p:txBody>
      </p:sp>
    </p:spTree>
    <p:extLst>
      <p:ext uri="{BB962C8B-B14F-4D97-AF65-F5344CB8AC3E}">
        <p14:creationId xmlns:p14="http://schemas.microsoft.com/office/powerpoint/2010/main" val="373312247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Linguaggi di programmazione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981201"/>
            <a:ext cx="7556313" cy="44423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dirty="0"/>
              <a:t>I linguaggi di programmazione possono essere suddivisi in linguaggi a basso e ad alto livello</a:t>
            </a:r>
          </a:p>
          <a:p>
            <a:pPr>
              <a:spcBef>
                <a:spcPts val="0"/>
              </a:spcBef>
            </a:pPr>
            <a:r>
              <a:rPr lang="it-IT" sz="2400" dirty="0"/>
              <a:t>Un esempio di linguaggio a basso livello è il linguaggio macchina o </a:t>
            </a:r>
            <a:r>
              <a:rPr lang="it-IT" sz="2400" dirty="0" err="1"/>
              <a:t>assembler</a:t>
            </a:r>
            <a:endParaRPr lang="it-IT" sz="2400" dirty="0"/>
          </a:p>
          <a:p>
            <a:pPr lvl="1">
              <a:spcBef>
                <a:spcPts val="0"/>
              </a:spcBef>
            </a:pPr>
            <a:r>
              <a:rPr lang="it-IT" sz="2200" dirty="0"/>
              <a:t>Fornisce istruzioni eseguibili direttamente dall’elaboratore per la risoluzione di un problema</a:t>
            </a:r>
          </a:p>
          <a:p>
            <a:pPr>
              <a:spcBef>
                <a:spcPts val="0"/>
              </a:spcBef>
            </a:pPr>
            <a:r>
              <a:rPr lang="it-IT" sz="2400" dirty="0"/>
              <a:t>Per esempio </a:t>
            </a:r>
          </a:p>
          <a:p>
            <a:pPr lvl="1">
              <a:spcBef>
                <a:spcPts val="0"/>
              </a:spcBef>
            </a:pPr>
            <a:r>
              <a:rPr lang="it-IT" sz="2200" dirty="0"/>
              <a:t>in un linguaggio macchina è possibile specificare il caricamento di dati (variabili) in locazioni di memoria ben precise (ad esempio i registri della CPU)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Linguaggi di programmazione</a:t>
            </a:r>
          </a:p>
        </p:txBody>
      </p:sp>
    </p:spTree>
    <p:extLst>
      <p:ext uri="{BB962C8B-B14F-4D97-AF65-F5344CB8AC3E}">
        <p14:creationId xmlns:p14="http://schemas.microsoft.com/office/powerpoint/2010/main" val="3662738856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Linguaggi di programmazione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it-IT" sz="3100" dirty="0"/>
              <a:t>I linguaggi ad alto livello </a:t>
            </a:r>
          </a:p>
          <a:p>
            <a:pPr lvl="1">
              <a:spcBef>
                <a:spcPts val="0"/>
              </a:spcBef>
            </a:pPr>
            <a:r>
              <a:rPr lang="it-IT" sz="2900" dirty="0"/>
              <a:t>come il C/C++, Java, Pascal, Basic e altri, sono molto più simili al linguaggio naturale</a:t>
            </a:r>
          </a:p>
          <a:p>
            <a:pPr lvl="1">
              <a:spcBef>
                <a:spcPts val="0"/>
              </a:spcBef>
            </a:pPr>
            <a:r>
              <a:rPr lang="it-IT" sz="2900" dirty="0"/>
              <a:t>le istruzioni sono quindi molto più intuitive per il programmatore </a:t>
            </a:r>
          </a:p>
          <a:p>
            <a:pPr>
              <a:spcBef>
                <a:spcPts val="0"/>
              </a:spcBef>
            </a:pPr>
            <a:r>
              <a:rPr lang="it-IT" sz="3100" dirty="0"/>
              <a:t>In ogni caso, l’esecuzione di un programma scritto in un linguaggio ad alto livello è subordinata a una fase in cui le istruzioni del linguaggio sono tradotte in istruzioni a basso livello (compilazione), direttamente eseguibili dal calcolatore</a:t>
            </a:r>
          </a:p>
          <a:p>
            <a:pPr lvl="1">
              <a:spcBef>
                <a:spcPts val="0"/>
              </a:spcBef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Linguaggi di programmazione</a:t>
            </a:r>
          </a:p>
        </p:txBody>
      </p:sp>
    </p:spTree>
    <p:extLst>
      <p:ext uri="{BB962C8B-B14F-4D97-AF65-F5344CB8AC3E}">
        <p14:creationId xmlns:p14="http://schemas.microsoft.com/office/powerpoint/2010/main" val="325886049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Informatica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L’informatica è la scienza che si occupa di</a:t>
            </a:r>
          </a:p>
          <a:p>
            <a:pPr lvl="1"/>
            <a:r>
              <a:rPr lang="it-IT" sz="2600" dirty="0"/>
              <a:t>raccogliere, organizzare, conservare e distribuire le informazioni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tramite sistemi automatici di elaborazione di dati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L’</a:t>
            </a:r>
            <a:r>
              <a:rPr lang="it-IT" sz="2800" b="1" dirty="0"/>
              <a:t>elaborazione</a:t>
            </a:r>
            <a:r>
              <a:rPr lang="it-IT" sz="2800" dirty="0"/>
              <a:t> dell’informazione avviene in maniera sistematica e rigorosa, pertanto la sua gestione può essere automatizzata</a:t>
            </a:r>
          </a:p>
          <a:p>
            <a:pPr lvl="1"/>
            <a:r>
              <a:rPr lang="it-IT" sz="2600" b="1" u="sng" dirty="0">
                <a:solidFill>
                  <a:srgbClr val="FF0000"/>
                </a:solidFill>
              </a:rPr>
              <a:t>Infor</a:t>
            </a:r>
            <a:r>
              <a:rPr lang="it-IT" sz="2600" b="1" u="sng" dirty="0"/>
              <a:t>mazione Auto</a:t>
            </a:r>
            <a:r>
              <a:rPr lang="it-IT" sz="2600" b="1" u="sng" dirty="0">
                <a:solidFill>
                  <a:srgbClr val="00B0F0"/>
                </a:solidFill>
              </a:rPr>
              <a:t>matica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Concetti Principali &gt;&gt; Informatica</a:t>
            </a:r>
          </a:p>
        </p:txBody>
      </p:sp>
    </p:spTree>
    <p:extLst>
      <p:ext uri="{BB962C8B-B14F-4D97-AF65-F5344CB8AC3E}">
        <p14:creationId xmlns:p14="http://schemas.microsoft.com/office/powerpoint/2010/main" val="32365290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 programmi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La realizzazione di programmi, spesso complessi, consente una varietà di possibili applicazioni, tra cui: 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Word Processing (Memorizzare, elaborare testi), 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Basi di Dati (Memorizzare grossi archivi di dati, recupero veloce, produrre informazioni globali), 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Accesso Remoto (Trasmissione e recupero di informazioni),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 programmi</a:t>
            </a:r>
          </a:p>
        </p:txBody>
      </p:sp>
    </p:spTree>
    <p:extLst>
      <p:ext uri="{BB962C8B-B14F-4D97-AF65-F5344CB8AC3E}">
        <p14:creationId xmlns:p14="http://schemas.microsoft.com/office/powerpoint/2010/main" val="2366257751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 programmi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(</a:t>
            </a:r>
            <a:r>
              <a:rPr lang="it-IT" sz="2800" dirty="0" err="1"/>
              <a:t>cont</a:t>
            </a:r>
            <a:r>
              <a:rPr lang="it-IT" sz="2800" dirty="0"/>
              <a:t>.)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Calcolo (Risolvere problemi matematici),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Simulazioni (Rappresentare e elaborare informazioni che simulano l’ambiente reale),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Progettazione ingegneristica,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Rappresentazione scientifica dei dati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 programmi</a:t>
            </a:r>
          </a:p>
        </p:txBody>
      </p:sp>
    </p:spTree>
    <p:extLst>
      <p:ext uri="{BB962C8B-B14F-4D97-AF65-F5344CB8AC3E}">
        <p14:creationId xmlns:p14="http://schemas.microsoft.com/office/powerpoint/2010/main" val="3416376916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 programmi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3000" dirty="0"/>
              <a:t>Tuttavia, esistono problemi che </a:t>
            </a:r>
            <a:r>
              <a:rPr lang="it-IT" sz="3000" b="1" dirty="0"/>
              <a:t>non</a:t>
            </a:r>
            <a:r>
              <a:rPr lang="it-IT" sz="3000" dirty="0"/>
              <a:t> possono essere risolti tramite un calcolatore elettronico per diversi motivi, tra cui: </a:t>
            </a:r>
          </a:p>
          <a:p>
            <a:pPr lvl="1">
              <a:spcBef>
                <a:spcPts val="0"/>
              </a:spcBef>
            </a:pPr>
            <a:r>
              <a:rPr lang="it-IT" sz="2800" dirty="0"/>
              <a:t>la risoluzione del problema non esiste, </a:t>
            </a:r>
          </a:p>
          <a:p>
            <a:pPr lvl="1">
              <a:spcBef>
                <a:spcPts val="0"/>
              </a:spcBef>
            </a:pPr>
            <a:r>
              <a:rPr lang="it-IT" sz="2800" dirty="0"/>
              <a:t>la risoluzione del problema impiegherebbe un tempo di calcolo eccessivo (anche infinito), </a:t>
            </a:r>
          </a:p>
          <a:p>
            <a:pPr lvl="1">
              <a:spcBef>
                <a:spcPts val="0"/>
              </a:spcBef>
            </a:pPr>
            <a:r>
              <a:rPr lang="it-IT" sz="2800" dirty="0"/>
              <a:t>la soluzione del problema è “soggettiva”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 programmi</a:t>
            </a:r>
          </a:p>
        </p:txBody>
      </p:sp>
    </p:spTree>
    <p:extLst>
      <p:ext uri="{BB962C8B-B14F-4D97-AF65-F5344CB8AC3E}">
        <p14:creationId xmlns:p14="http://schemas.microsoft.com/office/powerpoint/2010/main" val="421677080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In conclusione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844825"/>
            <a:ext cx="7556313" cy="42813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Per generare programmi è necessario avere o generare algoritmi efficienti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Non bisogna confondere l’esecutore (PC) con l’algoritmo (sequenza di passi)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Pertanto un programma è nient’altro che un algoritmo dove l’esecutore è il computer stesso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In Conclusione</a:t>
            </a:r>
          </a:p>
        </p:txBody>
      </p:sp>
    </p:spTree>
    <p:extLst>
      <p:ext uri="{BB962C8B-B14F-4D97-AF65-F5344CB8AC3E}">
        <p14:creationId xmlns:p14="http://schemas.microsoft.com/office/powerpoint/2010/main" val="130429467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In conclusione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844825"/>
            <a:ext cx="7556313" cy="42813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Sviluppare software significa generare programmi che siano corretti ed efficienti</a:t>
            </a:r>
          </a:p>
          <a:p>
            <a:pPr lvl="1">
              <a:spcBef>
                <a:spcPts val="0"/>
              </a:spcBef>
            </a:pPr>
            <a:r>
              <a:rPr lang="it-IT" sz="2800" dirty="0"/>
              <a:t>Corretto: validazione del risultato</a:t>
            </a:r>
          </a:p>
          <a:p>
            <a:pPr lvl="1">
              <a:spcBef>
                <a:spcPts val="0"/>
              </a:spcBef>
            </a:pPr>
            <a:r>
              <a:rPr lang="it-IT" sz="2800" dirty="0"/>
              <a:t>Efficiente: tempo, memoria (in termini di costo)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 Algoritmo &gt;&gt; In Conclusione</a:t>
            </a:r>
          </a:p>
        </p:txBody>
      </p:sp>
    </p:spTree>
    <p:extLst>
      <p:ext uri="{BB962C8B-B14F-4D97-AF65-F5344CB8AC3E}">
        <p14:creationId xmlns:p14="http://schemas.microsoft.com/office/powerpoint/2010/main" val="1032890608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Sommario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Elementi di Base dell’ICT</a:t>
            </a:r>
          </a:p>
          <a:p>
            <a:pPr lvl="1"/>
            <a:r>
              <a:rPr lang="it-IT" sz="2600" dirty="0"/>
              <a:t>Concetti Introduttivi</a:t>
            </a:r>
          </a:p>
          <a:p>
            <a:pPr lvl="1"/>
            <a:r>
              <a:rPr lang="it-IT" sz="2600" dirty="0"/>
              <a:t>Cenni Hardware e Software</a:t>
            </a:r>
          </a:p>
          <a:p>
            <a:pPr lvl="1"/>
            <a:r>
              <a:rPr lang="it-IT" sz="2600" dirty="0"/>
              <a:t>Algoritmo</a:t>
            </a:r>
          </a:p>
          <a:p>
            <a:pPr marL="228600" lvl="1" indent="0">
              <a:buNone/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&gt;&gt; Sommario</a:t>
            </a:r>
          </a:p>
        </p:txBody>
      </p:sp>
    </p:spTree>
    <p:extLst>
      <p:ext uri="{BB962C8B-B14F-4D97-AF65-F5344CB8AC3E}">
        <p14:creationId xmlns:p14="http://schemas.microsoft.com/office/powerpoint/2010/main" val="1233858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Termini della Licenza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80000"/>
              </a:lnSpc>
            </a:pPr>
            <a:r>
              <a:rPr lang="en-US" sz="2200" dirty="0"/>
              <a:t>This work is licensed under the Creative Commons Attribution-</a:t>
            </a:r>
            <a:r>
              <a:rPr lang="en-US" sz="2200" dirty="0" err="1"/>
              <a:t>ShareAlike</a:t>
            </a:r>
            <a:r>
              <a:rPr lang="en-US" sz="2200" dirty="0"/>
              <a:t> License. To view a copy of this license, visit </a:t>
            </a:r>
            <a:r>
              <a:rPr lang="en-US" sz="2200" dirty="0">
                <a:hlinkClick r:id="rId2"/>
              </a:rPr>
              <a:t>http://creativecommons.org/licenses/by-sa/1.0/</a:t>
            </a:r>
            <a:r>
              <a:rPr lang="en-US" sz="2200" dirty="0"/>
              <a:t> or send a letter to Creative Commons, 559 Nathan Abbott Way, Stanford, California 94305, USA.</a:t>
            </a:r>
          </a:p>
          <a:p>
            <a:pPr lvl="1">
              <a:lnSpc>
                <a:spcPct val="80000"/>
              </a:lnSpc>
            </a:pPr>
            <a:r>
              <a:rPr lang="en-US" sz="2200" dirty="0" err="1"/>
              <a:t>Questo</a:t>
            </a:r>
            <a:r>
              <a:rPr lang="en-US" sz="2200" dirty="0"/>
              <a:t> </a:t>
            </a:r>
            <a:r>
              <a:rPr lang="en-US" sz="2200" dirty="0" err="1"/>
              <a:t>lavoro</a:t>
            </a:r>
            <a:r>
              <a:rPr lang="en-US" sz="2200" dirty="0"/>
              <a:t> </a:t>
            </a:r>
            <a:r>
              <a:rPr lang="en-US" sz="2200" dirty="0" err="1"/>
              <a:t>viene</a:t>
            </a:r>
            <a:r>
              <a:rPr lang="en-US" sz="2200" dirty="0"/>
              <a:t> </a:t>
            </a:r>
            <a:r>
              <a:rPr lang="en-US" sz="2200" dirty="0" err="1"/>
              <a:t>concesso</a:t>
            </a:r>
            <a:r>
              <a:rPr lang="en-US" sz="2200" dirty="0"/>
              <a:t> in </a:t>
            </a:r>
            <a:r>
              <a:rPr lang="en-US" sz="2200" dirty="0" err="1"/>
              <a:t>uso</a:t>
            </a:r>
            <a:r>
              <a:rPr lang="en-US" sz="2200" dirty="0"/>
              <a:t> secondo </a:t>
            </a:r>
            <a:r>
              <a:rPr lang="en-US" sz="2200" dirty="0" err="1"/>
              <a:t>i</a:t>
            </a:r>
            <a:r>
              <a:rPr lang="en-US" sz="2200" dirty="0"/>
              <a:t> termini </a:t>
            </a:r>
            <a:r>
              <a:rPr lang="en-US" sz="2200" dirty="0" err="1"/>
              <a:t>della</a:t>
            </a:r>
            <a:r>
              <a:rPr lang="en-US" sz="2200" dirty="0"/>
              <a:t> </a:t>
            </a:r>
            <a:r>
              <a:rPr lang="en-US" sz="2200" dirty="0" err="1"/>
              <a:t>licenza</a:t>
            </a:r>
            <a:r>
              <a:rPr lang="en-US" sz="2200" dirty="0"/>
              <a:t> “Attribution-</a:t>
            </a:r>
            <a:r>
              <a:rPr lang="en-US" sz="2200" dirty="0" err="1"/>
              <a:t>ShareAlike</a:t>
            </a:r>
            <a:r>
              <a:rPr lang="en-US" sz="2200" dirty="0"/>
              <a:t>” di Creative Commons. Per </a:t>
            </a:r>
            <a:r>
              <a:rPr lang="en-US" sz="2200" dirty="0" err="1"/>
              <a:t>ottenere</a:t>
            </a:r>
            <a:r>
              <a:rPr lang="en-US" sz="2200" dirty="0"/>
              <a:t> </a:t>
            </a:r>
            <a:r>
              <a:rPr lang="en-US" sz="2200" dirty="0" err="1"/>
              <a:t>una</a:t>
            </a:r>
            <a:r>
              <a:rPr lang="en-US" sz="2200" dirty="0"/>
              <a:t> </a:t>
            </a:r>
            <a:r>
              <a:rPr lang="en-US" sz="2200" dirty="0" err="1"/>
              <a:t>copia</a:t>
            </a:r>
            <a:r>
              <a:rPr lang="en-US" sz="2200" dirty="0"/>
              <a:t> </a:t>
            </a:r>
            <a:r>
              <a:rPr lang="en-US" sz="2200" dirty="0" err="1"/>
              <a:t>della</a:t>
            </a:r>
            <a:r>
              <a:rPr lang="en-US" sz="2200" dirty="0"/>
              <a:t> </a:t>
            </a:r>
            <a:r>
              <a:rPr lang="en-US" sz="2200" dirty="0" err="1"/>
              <a:t>licenza</a:t>
            </a:r>
            <a:r>
              <a:rPr lang="en-US" sz="2200" dirty="0"/>
              <a:t>, </a:t>
            </a:r>
            <a:r>
              <a:rPr lang="en-US" sz="2200" dirty="0" err="1"/>
              <a:t>è</a:t>
            </a:r>
            <a:r>
              <a:rPr lang="en-US" sz="2200" dirty="0"/>
              <a:t> </a:t>
            </a:r>
            <a:r>
              <a:rPr lang="en-US" sz="2200" dirty="0" err="1"/>
              <a:t>possibile</a:t>
            </a:r>
            <a:r>
              <a:rPr lang="en-US" sz="2200" dirty="0"/>
              <a:t> </a:t>
            </a:r>
            <a:r>
              <a:rPr lang="en-US" sz="2200" dirty="0" err="1"/>
              <a:t>visitare</a:t>
            </a:r>
            <a:r>
              <a:rPr lang="en-US" sz="2200" dirty="0"/>
              <a:t> </a:t>
            </a:r>
            <a:r>
              <a:rPr lang="en-US" sz="2200" dirty="0">
                <a:hlinkClick r:id="rId2"/>
              </a:rPr>
              <a:t>http://creativecommons.org/licenses/by-sa/1.0/</a:t>
            </a:r>
            <a:r>
              <a:rPr lang="en-US" sz="2200" dirty="0"/>
              <a:t> </a:t>
            </a:r>
            <a:r>
              <a:rPr lang="en-US" sz="2200" dirty="0" err="1"/>
              <a:t>oppure</a:t>
            </a:r>
            <a:r>
              <a:rPr lang="en-US" sz="2200" dirty="0"/>
              <a:t> </a:t>
            </a:r>
            <a:r>
              <a:rPr lang="en-US" sz="2200" dirty="0" err="1"/>
              <a:t>inviare</a:t>
            </a:r>
            <a:r>
              <a:rPr lang="en-US" sz="2200" dirty="0"/>
              <a:t> </a:t>
            </a:r>
            <a:r>
              <a:rPr lang="en-US" sz="2200" dirty="0" err="1"/>
              <a:t>una</a:t>
            </a:r>
            <a:r>
              <a:rPr lang="en-US" sz="2200" dirty="0"/>
              <a:t> </a:t>
            </a:r>
            <a:r>
              <a:rPr lang="en-US" sz="2200" dirty="0" err="1"/>
              <a:t>lettera</a:t>
            </a:r>
            <a:r>
              <a:rPr lang="en-US" sz="2200" dirty="0"/>
              <a:t> </a:t>
            </a:r>
            <a:r>
              <a:rPr lang="en-US" sz="2200" dirty="0" err="1"/>
              <a:t>all’indirizzo</a:t>
            </a:r>
            <a:r>
              <a:rPr lang="en-US" sz="2200" dirty="0"/>
              <a:t> Creative Commons, 559 Nathan Abbott Way, Stanford, California 94305, USA.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&gt;&gt; Termini della Licenza</a:t>
            </a:r>
          </a:p>
        </p:txBody>
      </p:sp>
    </p:spTree>
    <p:extLst>
      <p:ext uri="{BB962C8B-B14F-4D97-AF65-F5344CB8AC3E}">
        <p14:creationId xmlns:p14="http://schemas.microsoft.com/office/powerpoint/2010/main" val="25341550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Informatica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b="1" dirty="0"/>
              <a:t>Dato</a:t>
            </a:r>
            <a:r>
              <a:rPr lang="it-IT" sz="2800" dirty="0"/>
              <a:t>: elemento del mondo reale che ci permette di caratterizzare un fenomeno oppure di risolvere un problema</a:t>
            </a:r>
          </a:p>
          <a:p>
            <a:pPr>
              <a:spcBef>
                <a:spcPts val="0"/>
              </a:spcBef>
            </a:pPr>
            <a:r>
              <a:rPr lang="it-IT" sz="2800" b="1" dirty="0"/>
              <a:t>Informazione</a:t>
            </a:r>
            <a:r>
              <a:rPr lang="it-IT" sz="2800" dirty="0"/>
              <a:t>: insieme di dati di cui è noto, oltre al valore, anche il significato</a:t>
            </a:r>
          </a:p>
          <a:p>
            <a:pPr>
              <a:spcBef>
                <a:spcPts val="0"/>
              </a:spcBef>
            </a:pPr>
            <a:endParaRPr lang="it-IT" sz="2800" dirty="0"/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Rectangle 12"/>
          <p:cNvSpPr/>
          <p:nvPr/>
        </p:nvSpPr>
        <p:spPr>
          <a:xfrm>
            <a:off x="5999323" y="5196105"/>
            <a:ext cx="752139" cy="457200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20°</a:t>
            </a:r>
          </a:p>
        </p:txBody>
      </p:sp>
      <p:sp>
        <p:nvSpPr>
          <p:cNvPr id="8" name="Rectangle 13"/>
          <p:cNvSpPr/>
          <p:nvPr/>
        </p:nvSpPr>
        <p:spPr>
          <a:xfrm>
            <a:off x="3863752" y="5194756"/>
            <a:ext cx="792088" cy="457200"/>
          </a:xfrm>
          <a:prstGeom prst="rect">
            <a:avLst/>
          </a:prstGeom>
          <a:noFill/>
          <a:ln w="635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75367A"/>
                </a:solidFill>
              </a:rPr>
              <a:t>20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790534" y="5786680"/>
            <a:ext cx="86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dato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591944" y="5795972"/>
            <a:ext cx="160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informazione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5087888" y="5435932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Concetti Principali &gt;&gt; Informatica</a:t>
            </a:r>
          </a:p>
        </p:txBody>
      </p:sp>
    </p:spTree>
    <p:extLst>
      <p:ext uri="{BB962C8B-B14F-4D97-AF65-F5344CB8AC3E}">
        <p14:creationId xmlns:p14="http://schemas.microsoft.com/office/powerpoint/2010/main" val="3656772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L’elaborazione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Il trattamento di dati per ottenere informazioni viene indicato con il termine di elaborazione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Ogni elaborazione: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necessita di dati in ingresso (input) 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produce dati in uscita (output)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Mentre l’uomo effettua elaborazioni di tipo manuale o mentale, il computer produce elaborazioni automatiche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Concetti Principali &gt;&gt; L’elaborazione</a:t>
            </a:r>
          </a:p>
        </p:txBody>
      </p:sp>
    </p:spTree>
    <p:extLst>
      <p:ext uri="{BB962C8B-B14F-4D97-AF65-F5344CB8AC3E}">
        <p14:creationId xmlns:p14="http://schemas.microsoft.com/office/powerpoint/2010/main" val="24492545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9407525" cy="1116106"/>
          </a:xfrm>
        </p:spPr>
        <p:txBody>
          <a:bodyPr>
            <a:normAutofit fontScale="90000"/>
          </a:bodyPr>
          <a:lstStyle/>
          <a:p>
            <a:r>
              <a:rPr lang="it-IT" dirty="0"/>
              <a:t>Information and </a:t>
            </a:r>
            <a:r>
              <a:rPr lang="it-IT" dirty="0" err="1"/>
              <a:t>Communication</a:t>
            </a:r>
            <a:r>
              <a:rPr lang="it-IT" dirty="0"/>
              <a:t>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L’ICT è lo studio e sviluppo delle tecnologie per l’elaborazione e la trasmissione delle informazioni attraverso mezzi digitali</a:t>
            </a:r>
          </a:p>
          <a:p>
            <a:endParaRPr lang="it-IT" sz="2800" dirty="0"/>
          </a:p>
          <a:p>
            <a:r>
              <a:rPr lang="it-IT" sz="2800" dirty="0"/>
              <a:t>Si è sviluppato con il collegamento in rete dei computer</a:t>
            </a:r>
          </a:p>
          <a:p>
            <a:pPr lvl="1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Rectangle 12"/>
          <p:cNvSpPr/>
          <p:nvPr/>
        </p:nvSpPr>
        <p:spPr>
          <a:xfrm>
            <a:off x="5927314" y="4916016"/>
            <a:ext cx="2616958" cy="457200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Telecomunicazioni</a:t>
            </a:r>
          </a:p>
        </p:txBody>
      </p:sp>
      <p:sp>
        <p:nvSpPr>
          <p:cNvPr id="8" name="Rectangle 13"/>
          <p:cNvSpPr/>
          <p:nvPr/>
        </p:nvSpPr>
        <p:spPr>
          <a:xfrm>
            <a:off x="3791744" y="4914667"/>
            <a:ext cx="1512168" cy="457200"/>
          </a:xfrm>
          <a:prstGeom prst="rect">
            <a:avLst/>
          </a:prstGeom>
          <a:noFill/>
          <a:ln w="635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75367A"/>
                </a:solidFill>
              </a:rPr>
              <a:t>Informatica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Concetti Principali &gt;&gt; ICT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447928" y="4986675"/>
            <a:ext cx="33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80557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Il Personal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600" dirty="0"/>
              <a:t>Il Personal Computer (</a:t>
            </a:r>
            <a:r>
              <a:rPr lang="it-IT" sz="2600" b="1" dirty="0"/>
              <a:t>PC</a:t>
            </a:r>
            <a:r>
              <a:rPr lang="it-IT" sz="2600" dirty="0"/>
              <a:t>) è, in generale, un elaboratore elettronico “</a:t>
            </a:r>
            <a:r>
              <a:rPr lang="it-IT" sz="2600" b="1" dirty="0"/>
              <a:t>general </a:t>
            </a:r>
            <a:r>
              <a:rPr lang="it-IT" sz="2600" b="1" dirty="0" err="1"/>
              <a:t>purpose</a:t>
            </a:r>
            <a:r>
              <a:rPr lang="it-IT" sz="2600" dirty="0"/>
              <a:t>” per uso individuale</a:t>
            </a:r>
          </a:p>
          <a:p>
            <a:pPr>
              <a:spcBef>
                <a:spcPts val="0"/>
              </a:spcBef>
            </a:pPr>
            <a:r>
              <a:rPr lang="it-IT" sz="2600" dirty="0"/>
              <a:t>Le componenti principali sono: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Hardware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Software: d’ambiente ed applicativo</a:t>
            </a:r>
          </a:p>
          <a:p>
            <a:pPr>
              <a:spcBef>
                <a:spcPts val="0"/>
              </a:spcBef>
            </a:pPr>
            <a:r>
              <a:rPr lang="it-IT" sz="2600" dirty="0"/>
              <a:t>Il funzionamento del PC è basato su due elementi fondamentali: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Istruzioni da eseguire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Dati da elaborare </a:t>
            </a:r>
          </a:p>
          <a:p>
            <a:pPr lvl="1">
              <a:lnSpc>
                <a:spcPct val="90000"/>
              </a:lnSpc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Concetti Principali &gt;&gt; Personal Computer</a:t>
            </a:r>
          </a:p>
        </p:txBody>
      </p:sp>
    </p:spTree>
    <p:extLst>
      <p:ext uri="{BB962C8B-B14F-4D97-AF65-F5344CB8AC3E}">
        <p14:creationId xmlns:p14="http://schemas.microsoft.com/office/powerpoint/2010/main" val="23032336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Le componenti di un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Hardware (HW) - componenti fisici di sistema</a:t>
            </a:r>
          </a:p>
          <a:p>
            <a:pPr lvl="1">
              <a:lnSpc>
                <a:spcPct val="90000"/>
              </a:lnSpc>
            </a:pPr>
            <a:r>
              <a:rPr lang="it-IT" sz="2600" dirty="0"/>
              <a:t>è composto da una serie di elementi funzionali, presenti in ogni PC: </a:t>
            </a:r>
          </a:p>
          <a:p>
            <a:pPr lvl="1">
              <a:lnSpc>
                <a:spcPct val="90000"/>
              </a:lnSpc>
            </a:pPr>
            <a:r>
              <a:rPr lang="it-IT" sz="2600" dirty="0"/>
              <a:t>Unità di elaborazione, memoria centrale, memoria di massa, bus di sistema, unità periferiche</a:t>
            </a:r>
            <a:endParaRPr lang="it-IT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Componenti di un PC</a:t>
            </a:r>
          </a:p>
        </p:txBody>
      </p:sp>
    </p:spTree>
    <p:extLst>
      <p:ext uri="{BB962C8B-B14F-4D97-AF65-F5344CB8AC3E}">
        <p14:creationId xmlns:p14="http://schemas.microsoft.com/office/powerpoint/2010/main" val="1507580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475" y="728718"/>
            <a:ext cx="7556313" cy="1116106"/>
          </a:xfrm>
        </p:spPr>
        <p:txBody>
          <a:bodyPr/>
          <a:lstStyle/>
          <a:p>
            <a:r>
              <a:rPr lang="it-IT" dirty="0"/>
              <a:t>Le componenti di un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5" y="1628801"/>
            <a:ext cx="7556313" cy="44973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sz="2800" dirty="0"/>
              <a:t>Software (SW) - programmi che vengono eseguiti dal sistema</a:t>
            </a:r>
          </a:p>
          <a:p>
            <a:pPr lvl="1">
              <a:spcBef>
                <a:spcPts val="0"/>
              </a:spcBef>
            </a:pPr>
            <a:r>
              <a:rPr lang="it-IT" sz="2600" dirty="0"/>
              <a:t>Il programma è una sequenza di operazioni che devono essere eseguite dal computer secondo un ordine prestabilito</a:t>
            </a:r>
          </a:p>
          <a:p>
            <a:pPr>
              <a:spcBef>
                <a:spcPts val="0"/>
              </a:spcBef>
            </a:pPr>
            <a:r>
              <a:rPr lang="it-IT" sz="2800" dirty="0"/>
              <a:t>Si dividono in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Software di sistema (o d’ambiente): dedicato alla gestione dell’elaboratore </a:t>
            </a:r>
          </a:p>
          <a:p>
            <a:pPr lvl="1">
              <a:spcBef>
                <a:spcPts val="0"/>
              </a:spcBef>
            </a:pPr>
            <a:r>
              <a:rPr lang="it-IT" sz="2400" dirty="0"/>
              <a:t>Software applicativo: opera al di sopra del SW d’ambiente,  è dedicato alla realizzazione di specifiche esigenze applicative</a:t>
            </a:r>
          </a:p>
          <a:p>
            <a:pPr lvl="1">
              <a:spcBef>
                <a:spcPts val="0"/>
              </a:spcBef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P. Lapadula A.A 2024/2025</a:t>
            </a:r>
            <a:endParaRPr lang="it-IT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772" y="260648"/>
            <a:ext cx="8013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Elementi di Base dell’ICT : Cenni Hardware e </a:t>
            </a:r>
            <a:r>
              <a:rPr lang="it-IT" sz="1600" dirty="0" err="1">
                <a:solidFill>
                  <a:schemeClr val="bg1"/>
                </a:solidFill>
                <a:latin typeface="+mn-lt"/>
                <a:cs typeface="Rockwell"/>
              </a:rPr>
              <a:t>Sw</a:t>
            </a:r>
            <a:r>
              <a:rPr lang="it-IT" sz="1600" dirty="0">
                <a:solidFill>
                  <a:schemeClr val="bg1"/>
                </a:solidFill>
                <a:latin typeface="+mn-lt"/>
                <a:cs typeface="Rockwell"/>
              </a:rPr>
              <a:t> &gt;&gt; Componenti di un PC</a:t>
            </a:r>
          </a:p>
        </p:txBody>
      </p:sp>
    </p:spTree>
    <p:extLst>
      <p:ext uri="{BB962C8B-B14F-4D97-AF65-F5344CB8AC3E}">
        <p14:creationId xmlns:p14="http://schemas.microsoft.com/office/powerpoint/2010/main" val="307696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{E39A616B-BC9A-144E-B3B3-9405615DB30B}tf10001071</Template>
  <TotalTime>14269</TotalTime>
  <Words>2810</Words>
  <Application>Microsoft Macintosh PowerPoint</Application>
  <PresentationFormat>Widescreen</PresentationFormat>
  <Paragraphs>358</Paragraphs>
  <Slides>36</Slides>
  <Notes>12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2" baseType="lpstr">
      <vt:lpstr>Arial</vt:lpstr>
      <vt:lpstr>Calibri</vt:lpstr>
      <vt:lpstr>Gill Sans MT</vt:lpstr>
      <vt:lpstr>Impact</vt:lpstr>
      <vt:lpstr>Rockwell</vt:lpstr>
      <vt:lpstr>Badge</vt:lpstr>
      <vt:lpstr>Elementi di base dell’ict  (parte 1)</vt:lpstr>
      <vt:lpstr>Sommario</vt:lpstr>
      <vt:lpstr>Informatica</vt:lpstr>
      <vt:lpstr>Informatica</vt:lpstr>
      <vt:lpstr>L’elaborazione</vt:lpstr>
      <vt:lpstr>Information and Communication Technology</vt:lpstr>
      <vt:lpstr>Il Personal Computer</vt:lpstr>
      <vt:lpstr>Le componenti di un PC</vt:lpstr>
      <vt:lpstr>Le componenti di un PC</vt:lpstr>
      <vt:lpstr>Software Applicativo</vt:lpstr>
      <vt:lpstr>Software di Base</vt:lpstr>
      <vt:lpstr>Software di Base</vt:lpstr>
      <vt:lpstr>Interprete dei comandi</vt:lpstr>
      <vt:lpstr>Istruzioni da eseguire</vt:lpstr>
      <vt:lpstr>Istruzioni da eseguire</vt:lpstr>
      <vt:lpstr>Algoritmo </vt:lpstr>
      <vt:lpstr>Esempi di Algoritmo </vt:lpstr>
      <vt:lpstr>Istruzioni da eseguire</vt:lpstr>
      <vt:lpstr>Il Pensiero Computazionale</vt:lpstr>
      <vt:lpstr>Il Concetto di Algoritmo</vt:lpstr>
      <vt:lpstr>Il Concetto di Algoritmo</vt:lpstr>
      <vt:lpstr>Il Concetto di Algoritmo</vt:lpstr>
      <vt:lpstr>Il Concetto di Algoritmo</vt:lpstr>
      <vt:lpstr>Diagrammi di flusso (o a blocchi) </vt:lpstr>
      <vt:lpstr>Diagrammi di flusso (o a blocchi) </vt:lpstr>
      <vt:lpstr>Diagrammi di flusso (o a blocchi) </vt:lpstr>
      <vt:lpstr>Linguaggi di programmazione</vt:lpstr>
      <vt:lpstr>Linguaggi di programmazione</vt:lpstr>
      <vt:lpstr>Linguaggi di programmazione</vt:lpstr>
      <vt:lpstr>I programmi</vt:lpstr>
      <vt:lpstr>I programmi</vt:lpstr>
      <vt:lpstr>I programmi</vt:lpstr>
      <vt:lpstr>In conclusione</vt:lpstr>
      <vt:lpstr>In conclusione</vt:lpstr>
      <vt:lpstr>Sommario</vt:lpstr>
      <vt:lpstr>Termini della Licenza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Data Reduction Techniques: From XML Views to Compression</dc:title>
  <dc:creator>Luigi Rizzi</dc:creator>
  <cp:lastModifiedBy>Microsoft Office User</cp:lastModifiedBy>
  <cp:revision>351</cp:revision>
  <cp:lastPrinted>2011-09-27T20:24:50Z</cp:lastPrinted>
  <dcterms:created xsi:type="dcterms:W3CDTF">2011-09-28T17:46:21Z</dcterms:created>
  <dcterms:modified xsi:type="dcterms:W3CDTF">2025-03-23T21:55:35Z</dcterms:modified>
</cp:coreProperties>
</file>