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7556500" cx="10693400"/>
  <p:notesSz cx="10693400" cy="7556500"/>
  <p:embeddedFontLst>
    <p:embeddedFont>
      <p:font typeface="Helvetica Neue"/>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HelveticaNeue-italic.fntdata"/><Relationship Id="rId20" Type="http://schemas.openxmlformats.org/officeDocument/2006/relationships/slide" Target="slides/slide15.xml"/><Relationship Id="rId41" Type="http://schemas.openxmlformats.org/officeDocument/2006/relationships/font" Target="fonts/HelveticaNeue-bold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HelveticaNeue-bold.fntdata"/><Relationship Id="rId16" Type="http://schemas.openxmlformats.org/officeDocument/2006/relationships/slide" Target="slides/slide11.xml"/><Relationship Id="rId38" Type="http://schemas.openxmlformats.org/officeDocument/2006/relationships/font" Target="fonts/HelveticaNeue-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069325" y="3589325"/>
            <a:ext cx="8554700" cy="340042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1: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1: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1: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2: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2: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3: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4: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4: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5: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5: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6: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6: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8: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8: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0: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0: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1: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1: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2: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2: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3: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3: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3: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4: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4: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5: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5: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6: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6: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7: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7: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8: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8: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9: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9: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30: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0: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35: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35: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36: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36: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4: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4: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37: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7: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38: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8: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39: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39: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5: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5: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6: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6: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7: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7: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8: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8: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9: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9: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0:notes"/>
          <p:cNvSpPr txBox="1"/>
          <p:nvPr>
            <p:ph idx="1" type="body"/>
          </p:nvPr>
        </p:nvSpPr>
        <p:spPr>
          <a:xfrm>
            <a:off x="1069325" y="3589325"/>
            <a:ext cx="8554700" cy="34004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0:notes"/>
          <p:cNvSpPr/>
          <p:nvPr>
            <p:ph idx="2" type="sldImg"/>
          </p:nvPr>
        </p:nvSpPr>
        <p:spPr>
          <a:xfrm>
            <a:off x="1782575" y="566725"/>
            <a:ext cx="7129275" cy="2833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obj">
  <p:cSld name="OBJECT">
    <p:spTree>
      <p:nvGrpSpPr>
        <p:cNvPr id="20" name="Shape 20"/>
        <p:cNvGrpSpPr/>
        <p:nvPr/>
      </p:nvGrpSpPr>
      <p:grpSpPr>
        <a:xfrm>
          <a:off x="0" y="0"/>
          <a:ext cx="0" cy="0"/>
          <a:chOff x="0" y="0"/>
          <a:chExt cx="0" cy="0"/>
        </a:xfrm>
      </p:grpSpPr>
      <p:sp>
        <p:nvSpPr>
          <p:cNvPr id="21" name="Google Shape;21;p2"/>
          <p:cNvSpPr txBox="1"/>
          <p:nvPr>
            <p:ph type="title"/>
          </p:nvPr>
        </p:nvSpPr>
        <p:spPr>
          <a:xfrm>
            <a:off x="2480436" y="686809"/>
            <a:ext cx="5128259" cy="57404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00">
                <a:solidFill>
                  <a:srgbClr val="323232"/>
                </a:solidFill>
                <a:latin typeface="Helvetica Neue"/>
                <a:ea typeface="Helvetica Neue"/>
                <a:cs typeface="Helvetica Neue"/>
                <a:sym typeface="Helvetica Neu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
          <p:cNvSpPr txBox="1"/>
          <p:nvPr>
            <p:ph idx="11" type="ftr"/>
          </p:nvPr>
        </p:nvSpPr>
        <p:spPr>
          <a:xfrm>
            <a:off x="3635756" y="7027545"/>
            <a:ext cx="3421888" cy="377825"/>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
          <p:cNvSpPr txBox="1"/>
          <p:nvPr>
            <p:ph idx="10" type="dt"/>
          </p:nvPr>
        </p:nvSpPr>
        <p:spPr>
          <a:xfrm>
            <a:off x="534670" y="7027545"/>
            <a:ext cx="2459482" cy="3778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
          <p:cNvSpPr txBox="1"/>
          <p:nvPr>
            <p:ph idx="12" type="sldNum"/>
          </p:nvPr>
        </p:nvSpPr>
        <p:spPr>
          <a:xfrm>
            <a:off x="7699248" y="7027545"/>
            <a:ext cx="2459482" cy="377825"/>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2480436" y="686809"/>
            <a:ext cx="5128259" cy="57404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00">
                <a:solidFill>
                  <a:srgbClr val="323232"/>
                </a:solidFill>
                <a:latin typeface="Helvetica Neue"/>
                <a:ea typeface="Helvetica Neue"/>
                <a:cs typeface="Helvetica Neue"/>
                <a:sym typeface="Helvetica Neu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
          <p:cNvSpPr txBox="1"/>
          <p:nvPr>
            <p:ph idx="1" type="body"/>
          </p:nvPr>
        </p:nvSpPr>
        <p:spPr>
          <a:xfrm>
            <a:off x="1066160" y="1966975"/>
            <a:ext cx="8454390" cy="254571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b="0" i="0" sz="2600">
                <a:solidFill>
                  <a:schemeClr val="dk1"/>
                </a:solidFill>
                <a:latin typeface="Helvetica Neue"/>
                <a:ea typeface="Helvetica Neue"/>
                <a:cs typeface="Helvetica Neue"/>
                <a:sym typeface="Helvetica Neu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 name="Google Shape;28;p3"/>
          <p:cNvSpPr txBox="1"/>
          <p:nvPr>
            <p:ph idx="11" type="ftr"/>
          </p:nvPr>
        </p:nvSpPr>
        <p:spPr>
          <a:xfrm>
            <a:off x="3635756" y="7027545"/>
            <a:ext cx="3421888" cy="377825"/>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0" type="dt"/>
          </p:nvPr>
        </p:nvSpPr>
        <p:spPr>
          <a:xfrm>
            <a:off x="534670" y="7027545"/>
            <a:ext cx="2459482" cy="3778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
          <p:cNvSpPr txBox="1"/>
          <p:nvPr>
            <p:ph idx="12" type="sldNum"/>
          </p:nvPr>
        </p:nvSpPr>
        <p:spPr>
          <a:xfrm>
            <a:off x="7699248" y="7027545"/>
            <a:ext cx="2459482" cy="377825"/>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1" name="Shape 31"/>
        <p:cNvGrpSpPr/>
        <p:nvPr/>
      </p:nvGrpSpPr>
      <p:grpSpPr>
        <a:xfrm>
          <a:off x="0" y="0"/>
          <a:ext cx="0" cy="0"/>
          <a:chOff x="0" y="0"/>
          <a:chExt cx="0" cy="0"/>
        </a:xfrm>
      </p:grpSpPr>
      <p:sp>
        <p:nvSpPr>
          <p:cNvPr id="32" name="Google Shape;32;p4"/>
          <p:cNvSpPr txBox="1"/>
          <p:nvPr>
            <p:ph type="ctrTitle"/>
          </p:nvPr>
        </p:nvSpPr>
        <p:spPr>
          <a:xfrm>
            <a:off x="3074795" y="837691"/>
            <a:ext cx="4543808" cy="696594"/>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
          <p:cNvSpPr txBox="1"/>
          <p:nvPr>
            <p:ph idx="1" type="subTitle"/>
          </p:nvPr>
        </p:nvSpPr>
        <p:spPr>
          <a:xfrm>
            <a:off x="1604010" y="4231640"/>
            <a:ext cx="7485380" cy="18891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1" type="ftr"/>
          </p:nvPr>
        </p:nvSpPr>
        <p:spPr>
          <a:xfrm>
            <a:off x="3635756" y="7027545"/>
            <a:ext cx="3421888" cy="377825"/>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0" type="dt"/>
          </p:nvPr>
        </p:nvSpPr>
        <p:spPr>
          <a:xfrm>
            <a:off x="534670" y="7027545"/>
            <a:ext cx="2459482" cy="3778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
          <p:cNvSpPr txBox="1"/>
          <p:nvPr>
            <p:ph idx="12" type="sldNum"/>
          </p:nvPr>
        </p:nvSpPr>
        <p:spPr>
          <a:xfrm>
            <a:off x="7699248" y="7027545"/>
            <a:ext cx="2459482" cy="377825"/>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7" name="Shape 37"/>
        <p:cNvGrpSpPr/>
        <p:nvPr/>
      </p:nvGrpSpPr>
      <p:grpSpPr>
        <a:xfrm>
          <a:off x="0" y="0"/>
          <a:ext cx="0" cy="0"/>
          <a:chOff x="0" y="0"/>
          <a:chExt cx="0" cy="0"/>
        </a:xfrm>
      </p:grpSpPr>
      <p:sp>
        <p:nvSpPr>
          <p:cNvPr id="38" name="Google Shape;38;p5"/>
          <p:cNvSpPr txBox="1"/>
          <p:nvPr>
            <p:ph type="title"/>
          </p:nvPr>
        </p:nvSpPr>
        <p:spPr>
          <a:xfrm>
            <a:off x="2480436" y="686809"/>
            <a:ext cx="5128259" cy="57404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00">
                <a:solidFill>
                  <a:srgbClr val="323232"/>
                </a:solidFill>
                <a:latin typeface="Helvetica Neue"/>
                <a:ea typeface="Helvetica Neue"/>
                <a:cs typeface="Helvetica Neue"/>
                <a:sym typeface="Helvetica Neu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5"/>
          <p:cNvSpPr txBox="1"/>
          <p:nvPr>
            <p:ph idx="1" type="body"/>
          </p:nvPr>
        </p:nvSpPr>
        <p:spPr>
          <a:xfrm>
            <a:off x="534670" y="1737995"/>
            <a:ext cx="4651629" cy="498729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0" name="Google Shape;40;p5"/>
          <p:cNvSpPr txBox="1"/>
          <p:nvPr>
            <p:ph idx="2" type="body"/>
          </p:nvPr>
        </p:nvSpPr>
        <p:spPr>
          <a:xfrm>
            <a:off x="5507101" y="1737995"/>
            <a:ext cx="4651629" cy="498729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1" name="Google Shape;41;p5"/>
          <p:cNvSpPr txBox="1"/>
          <p:nvPr>
            <p:ph idx="11" type="ftr"/>
          </p:nvPr>
        </p:nvSpPr>
        <p:spPr>
          <a:xfrm>
            <a:off x="3635756" y="7027545"/>
            <a:ext cx="3421888" cy="377825"/>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
          <p:cNvSpPr txBox="1"/>
          <p:nvPr>
            <p:ph idx="10" type="dt"/>
          </p:nvPr>
        </p:nvSpPr>
        <p:spPr>
          <a:xfrm>
            <a:off x="534670" y="7027545"/>
            <a:ext cx="2459482" cy="3778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2" type="sldNum"/>
          </p:nvPr>
        </p:nvSpPr>
        <p:spPr>
          <a:xfrm>
            <a:off x="7699248" y="7027545"/>
            <a:ext cx="2459482" cy="377825"/>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4" name="Shape 44"/>
        <p:cNvGrpSpPr/>
        <p:nvPr/>
      </p:nvGrpSpPr>
      <p:grpSpPr>
        <a:xfrm>
          <a:off x="0" y="0"/>
          <a:ext cx="0" cy="0"/>
          <a:chOff x="0" y="0"/>
          <a:chExt cx="0" cy="0"/>
        </a:xfrm>
      </p:grpSpPr>
      <p:sp>
        <p:nvSpPr>
          <p:cNvPr id="45" name="Google Shape;45;p6"/>
          <p:cNvSpPr txBox="1"/>
          <p:nvPr>
            <p:ph idx="11" type="ftr"/>
          </p:nvPr>
        </p:nvSpPr>
        <p:spPr>
          <a:xfrm>
            <a:off x="3635756" y="7027545"/>
            <a:ext cx="3421888" cy="377825"/>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0" type="dt"/>
          </p:nvPr>
        </p:nvSpPr>
        <p:spPr>
          <a:xfrm>
            <a:off x="534670" y="7027545"/>
            <a:ext cx="2459482" cy="37782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2" type="sldNum"/>
          </p:nvPr>
        </p:nvSpPr>
        <p:spPr>
          <a:xfrm>
            <a:off x="7699248" y="7027545"/>
            <a:ext cx="2459482" cy="377825"/>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0081260" cy="7556500"/>
          </a:xfrm>
          <a:custGeom>
            <a:rect b="b" l="l" r="r" t="t"/>
            <a:pathLst>
              <a:path extrusionOk="0" h="7556500" w="10081260">
                <a:moveTo>
                  <a:pt x="10081122" y="7555991"/>
                </a:moveTo>
                <a:lnTo>
                  <a:pt x="10081122" y="0"/>
                </a:lnTo>
                <a:lnTo>
                  <a:pt x="0" y="0"/>
                </a:lnTo>
                <a:lnTo>
                  <a:pt x="0" y="7555991"/>
                </a:lnTo>
                <a:lnTo>
                  <a:pt x="10081122" y="7555991"/>
                </a:lnTo>
                <a:close/>
              </a:path>
            </a:pathLst>
          </a:custGeom>
          <a:solidFill>
            <a:srgbClr val="BABED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 name="Google Shape;7;p1"/>
          <p:cNvSpPr/>
          <p:nvPr/>
        </p:nvSpPr>
        <p:spPr>
          <a:xfrm>
            <a:off x="403728" y="1894332"/>
            <a:ext cx="9676130" cy="5661660"/>
          </a:xfrm>
          <a:custGeom>
            <a:rect b="b" l="l" r="r" t="t"/>
            <a:pathLst>
              <a:path extrusionOk="0" h="5661659" w="9676130">
                <a:moveTo>
                  <a:pt x="9675875" y="5661659"/>
                </a:moveTo>
                <a:lnTo>
                  <a:pt x="9675875" y="0"/>
                </a:lnTo>
                <a:lnTo>
                  <a:pt x="0" y="0"/>
                </a:lnTo>
                <a:lnTo>
                  <a:pt x="0" y="5661659"/>
                </a:lnTo>
                <a:lnTo>
                  <a:pt x="9675875" y="5661659"/>
                </a:lnTo>
                <a:close/>
              </a:path>
            </a:pathLst>
          </a:custGeom>
          <a:solidFill>
            <a:srgbClr val="DDDDD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 name="Google Shape;8;p1"/>
          <p:cNvSpPr/>
          <p:nvPr/>
        </p:nvSpPr>
        <p:spPr>
          <a:xfrm>
            <a:off x="390004" y="1880615"/>
            <a:ext cx="9692640" cy="5675630"/>
          </a:xfrm>
          <a:custGeom>
            <a:rect b="b" l="l" r="r" t="t"/>
            <a:pathLst>
              <a:path extrusionOk="0" h="5675630" w="9692640">
                <a:moveTo>
                  <a:pt x="9692640" y="12"/>
                </a:moveTo>
                <a:lnTo>
                  <a:pt x="9689592" y="12"/>
                </a:lnTo>
                <a:lnTo>
                  <a:pt x="9675876" y="0"/>
                </a:lnTo>
                <a:lnTo>
                  <a:pt x="9675876" y="27432"/>
                </a:lnTo>
                <a:lnTo>
                  <a:pt x="9675876" y="5664720"/>
                </a:lnTo>
                <a:lnTo>
                  <a:pt x="27432" y="5664720"/>
                </a:lnTo>
                <a:lnTo>
                  <a:pt x="27432" y="27432"/>
                </a:lnTo>
                <a:lnTo>
                  <a:pt x="9675876" y="27432"/>
                </a:lnTo>
                <a:lnTo>
                  <a:pt x="9675876" y="0"/>
                </a:lnTo>
                <a:lnTo>
                  <a:pt x="13716" y="0"/>
                </a:lnTo>
                <a:lnTo>
                  <a:pt x="0" y="0"/>
                </a:lnTo>
                <a:lnTo>
                  <a:pt x="0" y="13716"/>
                </a:lnTo>
                <a:lnTo>
                  <a:pt x="13716" y="13716"/>
                </a:lnTo>
                <a:lnTo>
                  <a:pt x="0" y="13728"/>
                </a:lnTo>
                <a:lnTo>
                  <a:pt x="0" y="5675388"/>
                </a:lnTo>
                <a:lnTo>
                  <a:pt x="9692640" y="5675388"/>
                </a:lnTo>
                <a:lnTo>
                  <a:pt x="9692640" y="13728"/>
                </a:lnTo>
                <a:lnTo>
                  <a:pt x="9692640" y="12"/>
                </a:lnTo>
                <a:close/>
              </a:path>
            </a:pathLst>
          </a:custGeom>
          <a:solidFill>
            <a:srgbClr val="C0C0C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 name="Google Shape;9;p1"/>
          <p:cNvSpPr/>
          <p:nvPr/>
        </p:nvSpPr>
        <p:spPr>
          <a:xfrm>
            <a:off x="0" y="0"/>
            <a:ext cx="181610" cy="917575"/>
          </a:xfrm>
          <a:custGeom>
            <a:rect b="b" l="l" r="r" t="t"/>
            <a:pathLst>
              <a:path extrusionOk="0" h="917575" w="181610">
                <a:moveTo>
                  <a:pt x="181224" y="917441"/>
                </a:moveTo>
                <a:lnTo>
                  <a:pt x="181224" y="0"/>
                </a:lnTo>
                <a:lnTo>
                  <a:pt x="0" y="0"/>
                </a:lnTo>
                <a:lnTo>
                  <a:pt x="0" y="917441"/>
                </a:lnTo>
                <a:lnTo>
                  <a:pt x="181224" y="917441"/>
                </a:lnTo>
                <a:close/>
              </a:path>
            </a:pathLst>
          </a:custGeom>
          <a:solidFill>
            <a:srgbClr val="115B8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 name="Google Shape;10;p1"/>
          <p:cNvSpPr/>
          <p:nvPr/>
        </p:nvSpPr>
        <p:spPr>
          <a:xfrm>
            <a:off x="-114" y="0"/>
            <a:ext cx="195580" cy="931544"/>
          </a:xfrm>
          <a:custGeom>
            <a:rect b="b" l="l" r="r" t="t"/>
            <a:pathLst>
              <a:path extrusionOk="0" h="931544" w="195580">
                <a:moveTo>
                  <a:pt x="195046" y="0"/>
                </a:moveTo>
                <a:lnTo>
                  <a:pt x="167614" y="0"/>
                </a:lnTo>
                <a:lnTo>
                  <a:pt x="167614" y="13716"/>
                </a:lnTo>
                <a:lnTo>
                  <a:pt x="167614" y="903732"/>
                </a:lnTo>
                <a:lnTo>
                  <a:pt x="13690" y="903732"/>
                </a:lnTo>
                <a:lnTo>
                  <a:pt x="13690" y="13716"/>
                </a:lnTo>
                <a:lnTo>
                  <a:pt x="167614" y="13716"/>
                </a:lnTo>
                <a:lnTo>
                  <a:pt x="167614" y="12"/>
                </a:lnTo>
                <a:lnTo>
                  <a:pt x="13690" y="12"/>
                </a:lnTo>
                <a:lnTo>
                  <a:pt x="1511" y="12"/>
                </a:lnTo>
                <a:lnTo>
                  <a:pt x="1511" y="13716"/>
                </a:lnTo>
                <a:lnTo>
                  <a:pt x="1511" y="903732"/>
                </a:lnTo>
                <a:lnTo>
                  <a:pt x="0" y="903732"/>
                </a:lnTo>
                <a:lnTo>
                  <a:pt x="0" y="931164"/>
                </a:lnTo>
                <a:lnTo>
                  <a:pt x="181330" y="931164"/>
                </a:lnTo>
                <a:lnTo>
                  <a:pt x="185902" y="931164"/>
                </a:lnTo>
                <a:lnTo>
                  <a:pt x="188950" y="929640"/>
                </a:lnTo>
                <a:lnTo>
                  <a:pt x="193522" y="925068"/>
                </a:lnTo>
                <a:lnTo>
                  <a:pt x="195046" y="922020"/>
                </a:lnTo>
                <a:lnTo>
                  <a:pt x="195046" y="917448"/>
                </a:lnTo>
                <a:lnTo>
                  <a:pt x="195046" y="0"/>
                </a:lnTo>
                <a:close/>
              </a:path>
            </a:pathLst>
          </a:custGeom>
          <a:solidFill>
            <a:srgbClr val="375C8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 name="Google Shape;11;p1"/>
          <p:cNvSpPr/>
          <p:nvPr/>
        </p:nvSpPr>
        <p:spPr>
          <a:xfrm>
            <a:off x="0" y="2380488"/>
            <a:ext cx="181610" cy="920750"/>
          </a:xfrm>
          <a:custGeom>
            <a:rect b="b" l="l" r="r" t="t"/>
            <a:pathLst>
              <a:path extrusionOk="0" h="920750" w="181610">
                <a:moveTo>
                  <a:pt x="181224" y="920495"/>
                </a:moveTo>
                <a:lnTo>
                  <a:pt x="181224" y="0"/>
                </a:lnTo>
                <a:lnTo>
                  <a:pt x="0" y="0"/>
                </a:lnTo>
                <a:lnTo>
                  <a:pt x="0" y="920495"/>
                </a:lnTo>
                <a:lnTo>
                  <a:pt x="181224" y="920495"/>
                </a:lnTo>
                <a:close/>
              </a:path>
            </a:pathLst>
          </a:custGeom>
          <a:solidFill>
            <a:srgbClr val="115B8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 name="Google Shape;12;p1"/>
          <p:cNvSpPr/>
          <p:nvPr/>
        </p:nvSpPr>
        <p:spPr>
          <a:xfrm>
            <a:off x="-114" y="2366771"/>
            <a:ext cx="195580" cy="948055"/>
          </a:xfrm>
          <a:custGeom>
            <a:rect b="b" l="l" r="r" t="t"/>
            <a:pathLst>
              <a:path extrusionOk="0" h="948054" w="195580">
                <a:moveTo>
                  <a:pt x="195046" y="9144"/>
                </a:moveTo>
                <a:lnTo>
                  <a:pt x="193522" y="7620"/>
                </a:lnTo>
                <a:lnTo>
                  <a:pt x="191998" y="4572"/>
                </a:lnTo>
                <a:lnTo>
                  <a:pt x="188950" y="1524"/>
                </a:lnTo>
                <a:lnTo>
                  <a:pt x="185902" y="0"/>
                </a:lnTo>
                <a:lnTo>
                  <a:pt x="181330" y="0"/>
                </a:lnTo>
                <a:lnTo>
                  <a:pt x="167614" y="0"/>
                </a:lnTo>
                <a:lnTo>
                  <a:pt x="167614" y="27432"/>
                </a:lnTo>
                <a:lnTo>
                  <a:pt x="167614" y="920496"/>
                </a:lnTo>
                <a:lnTo>
                  <a:pt x="13690" y="920496"/>
                </a:lnTo>
                <a:lnTo>
                  <a:pt x="13690" y="27432"/>
                </a:lnTo>
                <a:lnTo>
                  <a:pt x="167614" y="27432"/>
                </a:lnTo>
                <a:lnTo>
                  <a:pt x="167614" y="0"/>
                </a:lnTo>
                <a:lnTo>
                  <a:pt x="0" y="0"/>
                </a:lnTo>
                <a:lnTo>
                  <a:pt x="0" y="27432"/>
                </a:lnTo>
                <a:lnTo>
                  <a:pt x="1511" y="27432"/>
                </a:lnTo>
                <a:lnTo>
                  <a:pt x="1511" y="920496"/>
                </a:lnTo>
                <a:lnTo>
                  <a:pt x="0" y="920496"/>
                </a:lnTo>
                <a:lnTo>
                  <a:pt x="0" y="947928"/>
                </a:lnTo>
                <a:lnTo>
                  <a:pt x="181330" y="947928"/>
                </a:lnTo>
                <a:lnTo>
                  <a:pt x="185902" y="947928"/>
                </a:lnTo>
                <a:lnTo>
                  <a:pt x="188950" y="946404"/>
                </a:lnTo>
                <a:lnTo>
                  <a:pt x="193522" y="941832"/>
                </a:lnTo>
                <a:lnTo>
                  <a:pt x="195046" y="938784"/>
                </a:lnTo>
                <a:lnTo>
                  <a:pt x="195046" y="934212"/>
                </a:lnTo>
                <a:lnTo>
                  <a:pt x="195046" y="13716"/>
                </a:lnTo>
                <a:lnTo>
                  <a:pt x="195046" y="9144"/>
                </a:lnTo>
                <a:close/>
              </a:path>
            </a:pathLst>
          </a:custGeom>
          <a:solidFill>
            <a:srgbClr val="375C8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 name="Google Shape;13;p1"/>
          <p:cNvSpPr/>
          <p:nvPr/>
        </p:nvSpPr>
        <p:spPr>
          <a:xfrm>
            <a:off x="0" y="1168901"/>
            <a:ext cx="181610" cy="919480"/>
          </a:xfrm>
          <a:custGeom>
            <a:rect b="b" l="l" r="r" t="t"/>
            <a:pathLst>
              <a:path extrusionOk="0" h="919480" w="181610">
                <a:moveTo>
                  <a:pt x="181224" y="918971"/>
                </a:moveTo>
                <a:lnTo>
                  <a:pt x="181224" y="0"/>
                </a:lnTo>
                <a:lnTo>
                  <a:pt x="0" y="0"/>
                </a:lnTo>
                <a:lnTo>
                  <a:pt x="0" y="918971"/>
                </a:lnTo>
                <a:lnTo>
                  <a:pt x="181224" y="918971"/>
                </a:lnTo>
                <a:close/>
              </a:path>
            </a:pathLst>
          </a:custGeom>
          <a:solidFill>
            <a:srgbClr val="115B8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 name="Google Shape;14;p1"/>
          <p:cNvSpPr/>
          <p:nvPr/>
        </p:nvSpPr>
        <p:spPr>
          <a:xfrm>
            <a:off x="-114" y="1155191"/>
            <a:ext cx="195580" cy="946785"/>
          </a:xfrm>
          <a:custGeom>
            <a:rect b="b" l="l" r="r" t="t"/>
            <a:pathLst>
              <a:path extrusionOk="0" h="946785" w="195580">
                <a:moveTo>
                  <a:pt x="195046" y="9144"/>
                </a:moveTo>
                <a:lnTo>
                  <a:pt x="193522" y="7620"/>
                </a:lnTo>
                <a:lnTo>
                  <a:pt x="191998" y="4572"/>
                </a:lnTo>
                <a:lnTo>
                  <a:pt x="188950" y="1524"/>
                </a:lnTo>
                <a:lnTo>
                  <a:pt x="185902" y="0"/>
                </a:lnTo>
                <a:lnTo>
                  <a:pt x="181330" y="0"/>
                </a:lnTo>
                <a:lnTo>
                  <a:pt x="167614" y="0"/>
                </a:lnTo>
                <a:lnTo>
                  <a:pt x="167614" y="27432"/>
                </a:lnTo>
                <a:lnTo>
                  <a:pt x="167614" y="918972"/>
                </a:lnTo>
                <a:lnTo>
                  <a:pt x="13690" y="918972"/>
                </a:lnTo>
                <a:lnTo>
                  <a:pt x="13690" y="27432"/>
                </a:lnTo>
                <a:lnTo>
                  <a:pt x="167614" y="27432"/>
                </a:lnTo>
                <a:lnTo>
                  <a:pt x="167614" y="0"/>
                </a:lnTo>
                <a:lnTo>
                  <a:pt x="0" y="0"/>
                </a:lnTo>
                <a:lnTo>
                  <a:pt x="0" y="27432"/>
                </a:lnTo>
                <a:lnTo>
                  <a:pt x="1511" y="27432"/>
                </a:lnTo>
                <a:lnTo>
                  <a:pt x="1511" y="918972"/>
                </a:lnTo>
                <a:lnTo>
                  <a:pt x="0" y="918972"/>
                </a:lnTo>
                <a:lnTo>
                  <a:pt x="0" y="946404"/>
                </a:lnTo>
                <a:lnTo>
                  <a:pt x="181330" y="946404"/>
                </a:lnTo>
                <a:lnTo>
                  <a:pt x="185902" y="946404"/>
                </a:lnTo>
                <a:lnTo>
                  <a:pt x="188950" y="944880"/>
                </a:lnTo>
                <a:lnTo>
                  <a:pt x="193522" y="940308"/>
                </a:lnTo>
                <a:lnTo>
                  <a:pt x="195046" y="937260"/>
                </a:lnTo>
                <a:lnTo>
                  <a:pt x="195046" y="932688"/>
                </a:lnTo>
                <a:lnTo>
                  <a:pt x="195046" y="13716"/>
                </a:lnTo>
                <a:lnTo>
                  <a:pt x="195046" y="9144"/>
                </a:lnTo>
                <a:close/>
              </a:path>
            </a:pathLst>
          </a:custGeom>
          <a:solidFill>
            <a:srgbClr val="375C8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 name="Google Shape;15;p1"/>
          <p:cNvSpPr txBox="1"/>
          <p:nvPr>
            <p:ph type="title"/>
          </p:nvPr>
        </p:nvSpPr>
        <p:spPr>
          <a:xfrm>
            <a:off x="2480436" y="686809"/>
            <a:ext cx="5128259" cy="57404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1" i="0" sz="3600" u="none" cap="none" strike="noStrike">
                <a:solidFill>
                  <a:srgbClr val="323232"/>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6" name="Google Shape;16;p1"/>
          <p:cNvSpPr txBox="1"/>
          <p:nvPr>
            <p:ph idx="1" type="body"/>
          </p:nvPr>
        </p:nvSpPr>
        <p:spPr>
          <a:xfrm>
            <a:off x="1066160" y="1966975"/>
            <a:ext cx="8454390" cy="2545715"/>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2600" u="none" cap="none" strike="noStrike">
                <a:solidFill>
                  <a:schemeClr val="dk1"/>
                </a:solidFill>
                <a:latin typeface="Helvetica Neue"/>
                <a:ea typeface="Helvetica Neue"/>
                <a:cs typeface="Helvetica Neue"/>
                <a:sym typeface="Helvetica Neue"/>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7" name="Google Shape;17;p1"/>
          <p:cNvSpPr txBox="1"/>
          <p:nvPr>
            <p:ph idx="11" type="ftr"/>
          </p:nvPr>
        </p:nvSpPr>
        <p:spPr>
          <a:xfrm>
            <a:off x="3635756" y="7027545"/>
            <a:ext cx="3421888" cy="377825"/>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 name="Google Shape;18;p1"/>
          <p:cNvSpPr txBox="1"/>
          <p:nvPr>
            <p:ph idx="10" type="dt"/>
          </p:nvPr>
        </p:nvSpPr>
        <p:spPr>
          <a:xfrm>
            <a:off x="534670" y="7027545"/>
            <a:ext cx="2459482" cy="377825"/>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Google Shape;19;p1"/>
          <p:cNvSpPr txBox="1"/>
          <p:nvPr>
            <p:ph idx="12" type="sldNum"/>
          </p:nvPr>
        </p:nvSpPr>
        <p:spPr>
          <a:xfrm>
            <a:off x="7699248" y="7027545"/>
            <a:ext cx="2459482" cy="377825"/>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sz="1800">
                <a:solidFill>
                  <a:srgbClr val="888888"/>
                </a:solidFill>
                <a:latin typeface="Calibri"/>
                <a:ea typeface="Calibri"/>
                <a:cs typeface="Calibri"/>
                <a:sym typeface="Calibri"/>
              </a:defRPr>
            </a:lvl1pPr>
            <a:lvl2pPr indent="0" lvl="1" marL="0" marR="0" rtl="0" algn="r">
              <a:spcBef>
                <a:spcPts val="0"/>
              </a:spcBef>
              <a:buNone/>
              <a:defRPr sz="1800">
                <a:solidFill>
                  <a:srgbClr val="888888"/>
                </a:solidFill>
                <a:latin typeface="Calibri"/>
                <a:ea typeface="Calibri"/>
                <a:cs typeface="Calibri"/>
                <a:sym typeface="Calibri"/>
              </a:defRPr>
            </a:lvl2pPr>
            <a:lvl3pPr indent="0" lvl="2" marL="0" marR="0" rtl="0" algn="r">
              <a:spcBef>
                <a:spcPts val="0"/>
              </a:spcBef>
              <a:buNone/>
              <a:defRPr sz="1800">
                <a:solidFill>
                  <a:srgbClr val="888888"/>
                </a:solidFill>
                <a:latin typeface="Calibri"/>
                <a:ea typeface="Calibri"/>
                <a:cs typeface="Calibri"/>
                <a:sym typeface="Calibri"/>
              </a:defRPr>
            </a:lvl3pPr>
            <a:lvl4pPr indent="0" lvl="3" marL="0" marR="0" rtl="0" algn="r">
              <a:spcBef>
                <a:spcPts val="0"/>
              </a:spcBef>
              <a:buNone/>
              <a:defRPr sz="1800">
                <a:solidFill>
                  <a:srgbClr val="888888"/>
                </a:solidFill>
                <a:latin typeface="Calibri"/>
                <a:ea typeface="Calibri"/>
                <a:cs typeface="Calibri"/>
                <a:sym typeface="Calibri"/>
              </a:defRPr>
            </a:lvl4pPr>
            <a:lvl5pPr indent="0" lvl="4" marL="0" marR="0" rtl="0" algn="r">
              <a:spcBef>
                <a:spcPts val="0"/>
              </a:spcBef>
              <a:buNone/>
              <a:defRPr sz="1800">
                <a:solidFill>
                  <a:srgbClr val="888888"/>
                </a:solidFill>
                <a:latin typeface="Calibri"/>
                <a:ea typeface="Calibri"/>
                <a:cs typeface="Calibri"/>
                <a:sym typeface="Calibri"/>
              </a:defRPr>
            </a:lvl5pPr>
            <a:lvl6pPr indent="0" lvl="5" marL="0" marR="0" rtl="0" algn="r">
              <a:spcBef>
                <a:spcPts val="0"/>
              </a:spcBef>
              <a:buNone/>
              <a:defRPr sz="1800">
                <a:solidFill>
                  <a:srgbClr val="888888"/>
                </a:solidFill>
                <a:latin typeface="Calibri"/>
                <a:ea typeface="Calibri"/>
                <a:cs typeface="Calibri"/>
                <a:sym typeface="Calibri"/>
              </a:defRPr>
            </a:lvl6pPr>
            <a:lvl7pPr indent="0" lvl="6" marL="0" marR="0" rtl="0" algn="r">
              <a:spcBef>
                <a:spcPts val="0"/>
              </a:spcBef>
              <a:buNone/>
              <a:defRPr sz="1800">
                <a:solidFill>
                  <a:srgbClr val="888888"/>
                </a:solidFill>
                <a:latin typeface="Calibri"/>
                <a:ea typeface="Calibri"/>
                <a:cs typeface="Calibri"/>
                <a:sym typeface="Calibri"/>
              </a:defRPr>
            </a:lvl7pPr>
            <a:lvl8pPr indent="0" lvl="7" marL="0" marR="0" rtl="0" algn="r">
              <a:spcBef>
                <a:spcPts val="0"/>
              </a:spcBef>
              <a:buNone/>
              <a:defRPr sz="1800">
                <a:solidFill>
                  <a:srgbClr val="888888"/>
                </a:solidFill>
                <a:latin typeface="Calibri"/>
                <a:ea typeface="Calibri"/>
                <a:cs typeface="Calibri"/>
                <a:sym typeface="Calibri"/>
              </a:defRPr>
            </a:lvl8pPr>
            <a:lvl9pPr indent="0" lvl="8" marL="0" marR="0" rtl="0" algn="r">
              <a:spcBef>
                <a:spcPts val="0"/>
              </a:spcBef>
              <a:buNone/>
              <a:defRPr sz="18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b="0" u="non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7.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1.png"/><Relationship Id="rId4" Type="http://schemas.openxmlformats.org/officeDocument/2006/relationships/image" Target="../media/image10.png"/><Relationship Id="rId5" Type="http://schemas.openxmlformats.org/officeDocument/2006/relationships/image" Target="../media/image12.png"/><Relationship Id="rId6"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7"/>
          <p:cNvSpPr txBox="1"/>
          <p:nvPr>
            <p:ph type="title"/>
          </p:nvPr>
        </p:nvSpPr>
        <p:spPr>
          <a:xfrm>
            <a:off x="1956180" y="900175"/>
            <a:ext cx="6178550"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Ma che cos'è la DISLESSIA?</a:t>
            </a:r>
            <a:endParaRPr/>
          </a:p>
        </p:txBody>
      </p:sp>
      <p:pic>
        <p:nvPicPr>
          <p:cNvPr id="53" name="Google Shape;53;p7"/>
          <p:cNvPicPr preferRelativeResize="0"/>
          <p:nvPr/>
        </p:nvPicPr>
        <p:blipFill rotWithShape="1">
          <a:blip r:embed="rId3">
            <a:alphaModFix/>
          </a:blip>
          <a:srcRect b="0" l="0" r="0" t="0"/>
          <a:stretch/>
        </p:blipFill>
        <p:spPr>
          <a:xfrm>
            <a:off x="2880238" y="2436876"/>
            <a:ext cx="4500371" cy="440283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6"/>
          <p:cNvSpPr txBox="1"/>
          <p:nvPr>
            <p:ph type="title"/>
          </p:nvPr>
        </p:nvSpPr>
        <p:spPr>
          <a:xfrm>
            <a:off x="3198239" y="837691"/>
            <a:ext cx="3692525" cy="696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Visual Theory</a:t>
            </a:r>
            <a:endParaRPr sz="4400"/>
          </a:p>
        </p:txBody>
      </p:sp>
      <p:sp>
        <p:nvSpPr>
          <p:cNvPr id="131" name="Google Shape;131;p16"/>
          <p:cNvSpPr txBox="1"/>
          <p:nvPr/>
        </p:nvSpPr>
        <p:spPr>
          <a:xfrm>
            <a:off x="814700" y="2215387"/>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132" name="Google Shape;132;p16"/>
          <p:cNvSpPr txBox="1"/>
          <p:nvPr/>
        </p:nvSpPr>
        <p:spPr>
          <a:xfrm>
            <a:off x="1139312" y="2101087"/>
            <a:ext cx="8341500" cy="1108800"/>
          </a:xfrm>
          <a:prstGeom prst="rect">
            <a:avLst/>
          </a:prstGeom>
          <a:noFill/>
          <a:ln>
            <a:noFill/>
          </a:ln>
        </p:spPr>
        <p:txBody>
          <a:bodyPr anchorCtr="0" anchor="t" bIns="0" lIns="0" spcFirstLastPara="1" rIns="0" wrap="square" tIns="26650">
            <a:spAutoFit/>
          </a:bodyPr>
          <a:lstStyle/>
          <a:p>
            <a:pPr indent="0" lvl="0" marL="12700" marR="5080" rtl="0" algn="l">
              <a:lnSpc>
                <a:spcPct val="119656"/>
              </a:lnSpc>
              <a:spcBef>
                <a:spcPts val="0"/>
              </a:spcBef>
              <a:spcAft>
                <a:spcPts val="0"/>
              </a:spcAft>
              <a:buNone/>
            </a:pPr>
            <a:r>
              <a:rPr lang="en-US" sz="3200">
                <a:solidFill>
                  <a:schemeClr val="dk1"/>
                </a:solidFill>
                <a:latin typeface="Helvetica Neue"/>
                <a:ea typeface="Helvetica Neue"/>
                <a:cs typeface="Helvetica Neue"/>
                <a:sym typeface="Helvetica Neue"/>
              </a:rPr>
              <a:t>I	sostenitori	di	tale	teoria	ritengono	che	una  instabile	fissazione		binoculare	e	</a:t>
            </a:r>
            <a:endParaRPr sz="3200">
              <a:solidFill>
                <a:schemeClr val="dk1"/>
              </a:solidFill>
              <a:latin typeface="Helvetica Neue"/>
              <a:ea typeface="Helvetica Neue"/>
              <a:cs typeface="Helvetica Neue"/>
              <a:sym typeface="Helvetica Neue"/>
            </a:endParaRPr>
          </a:p>
        </p:txBody>
      </p:sp>
      <p:sp>
        <p:nvSpPr>
          <p:cNvPr id="133" name="Google Shape;133;p16"/>
          <p:cNvSpPr txBox="1"/>
          <p:nvPr/>
        </p:nvSpPr>
        <p:spPr>
          <a:xfrm>
            <a:off x="1139312" y="3338310"/>
            <a:ext cx="8341500" cy="1983000"/>
          </a:xfrm>
          <a:prstGeom prst="rect">
            <a:avLst/>
          </a:prstGeom>
          <a:noFill/>
          <a:ln>
            <a:noFill/>
          </a:ln>
        </p:spPr>
        <p:txBody>
          <a:bodyPr anchorCtr="0" anchor="t" bIns="0" lIns="0" spcFirstLastPara="1" rIns="0" wrap="square" tIns="12700">
            <a:spAutoFit/>
          </a:bodyPr>
          <a:lstStyle/>
          <a:p>
            <a:pPr indent="0" lvl="0" marL="12700" marR="5080" rtl="0" algn="just">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difficoltà	di </a:t>
            </a:r>
            <a:r>
              <a:rPr lang="en-US" sz="3200">
                <a:solidFill>
                  <a:schemeClr val="dk1"/>
                </a:solidFill>
                <a:latin typeface="Helvetica Neue"/>
                <a:ea typeface="Helvetica Neue"/>
                <a:cs typeface="Helvetica Neue"/>
                <a:sym typeface="Helvetica Neue"/>
              </a:rPr>
              <a:t>convergenza oculare portino ad un “effetto  affollamento” (crowding) (Spinelli ed al. 2002)  nella pagina da cui originerebbe la difficoltà di  lettura.</a:t>
            </a:r>
            <a:endParaRPr sz="3200">
              <a:solidFill>
                <a:schemeClr val="dk1"/>
              </a:solidFill>
              <a:latin typeface="Helvetica Neue"/>
              <a:ea typeface="Helvetica Neue"/>
              <a:cs typeface="Helvetica Neue"/>
              <a:sym typeface="Helvetica Neue"/>
            </a:endParaRPr>
          </a:p>
        </p:txBody>
      </p:sp>
      <p:sp>
        <p:nvSpPr>
          <p:cNvPr id="134" name="Google Shape;134;p16"/>
          <p:cNvSpPr txBox="1"/>
          <p:nvPr/>
        </p:nvSpPr>
        <p:spPr>
          <a:xfrm>
            <a:off x="814700" y="5321297"/>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135" name="Google Shape;135;p16"/>
          <p:cNvSpPr txBox="1"/>
          <p:nvPr/>
        </p:nvSpPr>
        <p:spPr>
          <a:xfrm>
            <a:off x="1139375" y="5321299"/>
            <a:ext cx="8341500" cy="1488900"/>
          </a:xfrm>
          <a:prstGeom prst="rect">
            <a:avLst/>
          </a:prstGeom>
          <a:noFill/>
          <a:ln>
            <a:noFill/>
          </a:ln>
        </p:spPr>
        <p:txBody>
          <a:bodyPr anchorCtr="0" anchor="t" bIns="0" lIns="0" spcFirstLastPara="1" rIns="0" wrap="square" tIns="13950">
            <a:spAutoFit/>
          </a:bodyPr>
          <a:lstStyle/>
          <a:p>
            <a:pPr indent="0" lvl="0" marL="12700" marR="5080" rtl="0" algn="just">
              <a:lnSpc>
                <a:spcPct val="99800"/>
              </a:lnSpc>
              <a:spcBef>
                <a:spcPts val="0"/>
              </a:spcBef>
              <a:spcAft>
                <a:spcPts val="0"/>
              </a:spcAft>
              <a:buNone/>
            </a:pPr>
            <a:r>
              <a:rPr lang="en-US" sz="3200">
                <a:solidFill>
                  <a:schemeClr val="dk1"/>
                </a:solidFill>
                <a:latin typeface="Helvetica Neue"/>
                <a:ea typeface="Helvetica Neue"/>
                <a:cs typeface="Helvetica Neue"/>
                <a:sym typeface="Helvetica Neue"/>
              </a:rPr>
              <a:t>Questa teoria NON esclude il deficit  fonologico, MA enfatizza il ruolo della visione  nelle difficoltà di lettura</a:t>
            </a:r>
            <a:endParaRPr sz="3200">
              <a:solidFill>
                <a:schemeClr val="dk1"/>
              </a:solidFill>
              <a:latin typeface="Helvetica Neue"/>
              <a:ea typeface="Helvetica Neue"/>
              <a:cs typeface="Helvetica Neue"/>
              <a:sym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7"/>
          <p:cNvSpPr txBox="1"/>
          <p:nvPr>
            <p:ph type="title"/>
          </p:nvPr>
        </p:nvSpPr>
        <p:spPr>
          <a:xfrm>
            <a:off x="3199763" y="542029"/>
            <a:ext cx="3692525" cy="696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Visual Theory</a:t>
            </a:r>
            <a:endParaRPr sz="4400"/>
          </a:p>
        </p:txBody>
      </p:sp>
      <p:sp>
        <p:nvSpPr>
          <p:cNvPr id="141" name="Google Shape;141;p17"/>
          <p:cNvSpPr txBox="1"/>
          <p:nvPr/>
        </p:nvSpPr>
        <p:spPr>
          <a:xfrm>
            <a:off x="2189355" y="1212589"/>
            <a:ext cx="5711825" cy="69659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n-US" sz="4400">
                <a:solidFill>
                  <a:srgbClr val="323232"/>
                </a:solidFill>
                <a:latin typeface="Helvetica Neue"/>
                <a:ea typeface="Helvetica Neue"/>
                <a:cs typeface="Helvetica Neue"/>
                <a:sym typeface="Helvetica Neue"/>
              </a:rPr>
              <a:t>Basi neurobiologiche</a:t>
            </a:r>
            <a:endParaRPr sz="4400">
              <a:solidFill>
                <a:schemeClr val="dk1"/>
              </a:solidFill>
              <a:latin typeface="Helvetica Neue"/>
              <a:ea typeface="Helvetica Neue"/>
              <a:cs typeface="Helvetica Neue"/>
              <a:sym typeface="Helvetica Neue"/>
            </a:endParaRPr>
          </a:p>
        </p:txBody>
      </p:sp>
      <p:sp>
        <p:nvSpPr>
          <p:cNvPr id="142" name="Google Shape;142;p17"/>
          <p:cNvSpPr txBox="1"/>
          <p:nvPr/>
        </p:nvSpPr>
        <p:spPr>
          <a:xfrm>
            <a:off x="1139302" y="4409031"/>
            <a:ext cx="8413750" cy="2698750"/>
          </a:xfrm>
          <a:prstGeom prst="rect">
            <a:avLst/>
          </a:prstGeom>
          <a:noFill/>
          <a:ln>
            <a:noFill/>
          </a:ln>
        </p:spPr>
        <p:txBody>
          <a:bodyPr anchorCtr="0" anchor="t" bIns="0" lIns="0" spcFirstLastPara="1" rIns="0" wrap="square" tIns="192400">
            <a:spAutoFit/>
          </a:bodyPr>
          <a:lstStyle/>
          <a:p>
            <a:pPr indent="0" lvl="0" marL="12700" marR="0" rtl="0" algn="just">
              <a:lnSpc>
                <a:spcPct val="100000"/>
              </a:lnSpc>
              <a:spcBef>
                <a:spcPts val="0"/>
              </a:spcBef>
              <a:spcAft>
                <a:spcPts val="0"/>
              </a:spcAft>
              <a:buNone/>
            </a:pPr>
            <a:r>
              <a:rPr lang="en-US" sz="2000">
                <a:solidFill>
                  <a:schemeClr val="dk1"/>
                </a:solidFill>
                <a:latin typeface="Helvetica Neue"/>
                <a:ea typeface="Helvetica Neue"/>
                <a:cs typeface="Helvetica Neue"/>
                <a:sym typeface="Helvetica Neue"/>
              </a:rPr>
              <a:t>Sistema visivo basato su </a:t>
            </a:r>
            <a:r>
              <a:rPr b="1" lang="en-US" sz="2000">
                <a:solidFill>
                  <a:schemeClr val="dk1"/>
                </a:solidFill>
                <a:latin typeface="Helvetica Neue"/>
                <a:ea typeface="Helvetica Neue"/>
                <a:cs typeface="Helvetica Neue"/>
                <a:sym typeface="Helvetica Neue"/>
              </a:rPr>
              <a:t>DUE VIE </a:t>
            </a:r>
            <a:r>
              <a:rPr lang="en-US" sz="2000">
                <a:solidFill>
                  <a:schemeClr val="dk1"/>
                </a:solidFill>
                <a:latin typeface="Helvetica Neue"/>
                <a:ea typeface="Helvetica Neue"/>
                <a:cs typeface="Helvetica Neue"/>
                <a:sym typeface="Helvetica Neue"/>
              </a:rPr>
              <a:t>con diversi ruoli e proprietà:</a:t>
            </a:r>
            <a:endParaRPr sz="2000">
              <a:solidFill>
                <a:schemeClr val="dk1"/>
              </a:solidFill>
              <a:latin typeface="Helvetica Neue"/>
              <a:ea typeface="Helvetica Neue"/>
              <a:cs typeface="Helvetica Neue"/>
              <a:sym typeface="Helvetica Neue"/>
            </a:endParaRPr>
          </a:p>
          <a:p>
            <a:pPr indent="-127000" lvl="0" marL="12700" marR="5080" rtl="0" algn="just">
              <a:lnSpc>
                <a:spcPct val="100000"/>
              </a:lnSpc>
              <a:spcBef>
                <a:spcPts val="1415"/>
              </a:spcBef>
              <a:spcAft>
                <a:spcPts val="0"/>
              </a:spcAft>
              <a:buClr>
                <a:schemeClr val="dk1"/>
              </a:buClr>
              <a:buSzPts val="2000"/>
              <a:buFont typeface="Helvetica Neue"/>
              <a:buChar char="-"/>
            </a:pPr>
            <a:r>
              <a:rPr b="1" lang="en-US" sz="2000">
                <a:solidFill>
                  <a:schemeClr val="dk1"/>
                </a:solidFill>
                <a:latin typeface="Helvetica Neue"/>
                <a:ea typeface="Helvetica Neue"/>
                <a:cs typeface="Helvetica Neue"/>
                <a:sym typeface="Helvetica Neue"/>
              </a:rPr>
              <a:t>magnocellulare </a:t>
            </a:r>
            <a:r>
              <a:rPr lang="en-US" sz="2000">
                <a:solidFill>
                  <a:schemeClr val="dk1"/>
                </a:solidFill>
                <a:latin typeface="Helvetica Neue"/>
                <a:ea typeface="Helvetica Neue"/>
                <a:cs typeface="Helvetica Neue"/>
                <a:sym typeface="Helvetica Neue"/>
              </a:rPr>
              <a:t>(</a:t>
            </a:r>
            <a:r>
              <a:rPr i="1" lang="en-US" sz="2000">
                <a:solidFill>
                  <a:schemeClr val="dk1"/>
                </a:solidFill>
                <a:latin typeface="Helvetica Neue"/>
                <a:ea typeface="Helvetica Neue"/>
                <a:cs typeface="Helvetica Neue"/>
                <a:sym typeface="Helvetica Neue"/>
              </a:rPr>
              <a:t>via del where</a:t>
            </a:r>
            <a:r>
              <a:rPr lang="en-US" sz="2000">
                <a:solidFill>
                  <a:schemeClr val="dk1"/>
                </a:solidFill>
                <a:latin typeface="Helvetica Neue"/>
                <a:ea typeface="Helvetica Neue"/>
                <a:cs typeface="Helvetica Neue"/>
                <a:sym typeface="Helvetica Neue"/>
              </a:rPr>
              <a:t>; nucleo genicolato laterale): cellule  grandi, trasmissione rapida dello stimolo, non discrimina i colori, riconosce  la forma in movimento, alterato nei dislessici con anormalità del controllo  binoculare e nella attenzione visuo-spaziale;</a:t>
            </a:r>
            <a:endParaRPr sz="2000">
              <a:solidFill>
                <a:schemeClr val="dk1"/>
              </a:solidFill>
              <a:latin typeface="Helvetica Neue"/>
              <a:ea typeface="Helvetica Neue"/>
              <a:cs typeface="Helvetica Neue"/>
              <a:sym typeface="Helvetica Neue"/>
            </a:endParaRPr>
          </a:p>
          <a:p>
            <a:pPr indent="-127000" lvl="0" marL="12700" marR="5080" rtl="0" algn="just">
              <a:lnSpc>
                <a:spcPct val="100000"/>
              </a:lnSpc>
              <a:spcBef>
                <a:spcPts val="1415"/>
              </a:spcBef>
              <a:spcAft>
                <a:spcPts val="0"/>
              </a:spcAft>
              <a:buClr>
                <a:schemeClr val="dk1"/>
              </a:buClr>
              <a:buSzPts val="2000"/>
              <a:buFont typeface="Helvetica Neue"/>
              <a:buChar char="-"/>
            </a:pPr>
            <a:r>
              <a:rPr b="1" lang="en-US" sz="2000">
                <a:solidFill>
                  <a:schemeClr val="dk1"/>
                </a:solidFill>
                <a:latin typeface="Helvetica Neue"/>
                <a:ea typeface="Helvetica Neue"/>
                <a:cs typeface="Helvetica Neue"/>
                <a:sym typeface="Helvetica Neue"/>
              </a:rPr>
              <a:t>parvocellulare </a:t>
            </a:r>
            <a:r>
              <a:rPr lang="en-US" sz="2000">
                <a:solidFill>
                  <a:schemeClr val="dk1"/>
                </a:solidFill>
                <a:latin typeface="Helvetica Neue"/>
                <a:ea typeface="Helvetica Neue"/>
                <a:cs typeface="Helvetica Neue"/>
                <a:sym typeface="Helvetica Neue"/>
              </a:rPr>
              <a:t>(</a:t>
            </a:r>
            <a:r>
              <a:rPr i="1" lang="en-US" sz="2000">
                <a:solidFill>
                  <a:schemeClr val="dk1"/>
                </a:solidFill>
                <a:latin typeface="Helvetica Neue"/>
                <a:ea typeface="Helvetica Neue"/>
                <a:cs typeface="Helvetica Neue"/>
                <a:sym typeface="Helvetica Neue"/>
              </a:rPr>
              <a:t>via del what</a:t>
            </a:r>
            <a:r>
              <a:rPr lang="en-US" sz="2000">
                <a:solidFill>
                  <a:schemeClr val="dk1"/>
                </a:solidFill>
                <a:latin typeface="Helvetica Neue"/>
                <a:ea typeface="Helvetica Neue"/>
                <a:cs typeface="Helvetica Neue"/>
                <a:sym typeface="Helvetica Neue"/>
              </a:rPr>
              <a:t>): cellule piccole, trasmissione lenta dello  stimolo, discrimina i colori e la forma</a:t>
            </a:r>
            <a:endParaRPr sz="2000">
              <a:solidFill>
                <a:schemeClr val="dk1"/>
              </a:solidFill>
              <a:latin typeface="Helvetica Neue"/>
              <a:ea typeface="Helvetica Neue"/>
              <a:cs typeface="Helvetica Neue"/>
              <a:sym typeface="Helvetica Neue"/>
            </a:endParaRPr>
          </a:p>
        </p:txBody>
      </p:sp>
      <p:pic>
        <p:nvPicPr>
          <p:cNvPr id="143" name="Google Shape;143;p17"/>
          <p:cNvPicPr preferRelativeResize="0"/>
          <p:nvPr/>
        </p:nvPicPr>
        <p:blipFill rotWithShape="1">
          <a:blip r:embed="rId3">
            <a:alphaModFix/>
          </a:blip>
          <a:srcRect b="0" l="0" r="0" t="0"/>
          <a:stretch/>
        </p:blipFill>
        <p:spPr>
          <a:xfrm>
            <a:off x="1080391" y="1979676"/>
            <a:ext cx="3599688" cy="2520695"/>
          </a:xfrm>
          <a:prstGeom prst="rect">
            <a:avLst/>
          </a:prstGeom>
          <a:noFill/>
          <a:ln>
            <a:noFill/>
          </a:ln>
        </p:spPr>
      </p:pic>
      <p:pic>
        <p:nvPicPr>
          <p:cNvPr id="144" name="Google Shape;144;p17"/>
          <p:cNvPicPr preferRelativeResize="0"/>
          <p:nvPr/>
        </p:nvPicPr>
        <p:blipFill rotWithShape="1">
          <a:blip r:embed="rId4">
            <a:alphaModFix/>
          </a:blip>
          <a:srcRect b="0" l="0" r="0" t="0"/>
          <a:stretch/>
        </p:blipFill>
        <p:spPr>
          <a:xfrm>
            <a:off x="5579242" y="1905000"/>
            <a:ext cx="3948684" cy="259537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8"/>
          <p:cNvSpPr txBox="1"/>
          <p:nvPr>
            <p:ph type="title"/>
          </p:nvPr>
        </p:nvSpPr>
        <p:spPr>
          <a:xfrm>
            <a:off x="2493751" y="697975"/>
            <a:ext cx="6349500" cy="690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Cerebellar </a:t>
            </a:r>
            <a:r>
              <a:rPr lang="en-US" sz="4400"/>
              <a:t>Theory</a:t>
            </a:r>
            <a:endParaRPr sz="4400"/>
          </a:p>
        </p:txBody>
      </p:sp>
      <p:sp>
        <p:nvSpPr>
          <p:cNvPr id="150" name="Google Shape;150;p18"/>
          <p:cNvSpPr txBox="1"/>
          <p:nvPr/>
        </p:nvSpPr>
        <p:spPr>
          <a:xfrm>
            <a:off x="994532" y="2262631"/>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151" name="Google Shape;151;p18"/>
          <p:cNvSpPr txBox="1"/>
          <p:nvPr/>
        </p:nvSpPr>
        <p:spPr>
          <a:xfrm>
            <a:off x="994532" y="2930142"/>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152" name="Google Shape;152;p18"/>
          <p:cNvSpPr txBox="1"/>
          <p:nvPr/>
        </p:nvSpPr>
        <p:spPr>
          <a:xfrm>
            <a:off x="1319148" y="1967585"/>
            <a:ext cx="6855600" cy="1360800"/>
          </a:xfrm>
          <a:prstGeom prst="rect">
            <a:avLst/>
          </a:prstGeom>
          <a:noFill/>
          <a:ln>
            <a:noFill/>
          </a:ln>
        </p:spPr>
        <p:txBody>
          <a:bodyPr anchorCtr="0" anchor="t" bIns="0" lIns="0" spcFirstLastPara="1" rIns="0" wrap="square" tIns="192400">
            <a:spAutoFit/>
          </a:bodyPr>
          <a:lstStyle/>
          <a:p>
            <a:pPr indent="0" lvl="0" marL="12700" marR="0" rtl="0" algn="l">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Sostenuta da Nicolson, Fawcett et al.</a:t>
            </a:r>
            <a:endParaRPr sz="3200">
              <a:solidFill>
                <a:schemeClr val="dk1"/>
              </a:solidFill>
              <a:latin typeface="Helvetica Neue"/>
              <a:ea typeface="Helvetica Neue"/>
              <a:cs typeface="Helvetica Neue"/>
              <a:sym typeface="Helvetica Neue"/>
            </a:endParaRPr>
          </a:p>
          <a:p>
            <a:pPr indent="0" lvl="0" marL="12700" marR="5080" rtl="0" algn="l">
              <a:lnSpc>
                <a:spcPct val="100000"/>
              </a:lnSpc>
              <a:spcBef>
                <a:spcPts val="1415"/>
              </a:spcBef>
              <a:spcAft>
                <a:spcPts val="0"/>
              </a:spcAft>
              <a:buNone/>
            </a:pPr>
            <a:r>
              <a:rPr lang="en-US" sz="3200">
                <a:solidFill>
                  <a:schemeClr val="dk1"/>
                </a:solidFill>
                <a:latin typeface="Helvetica Neue"/>
                <a:ea typeface="Helvetica Neue"/>
                <a:cs typeface="Helvetica Neue"/>
                <a:sym typeface="Helvetica Neue"/>
              </a:rPr>
              <a:t>Il	cervelletto	gioca	un	 ruolo</a:t>
            </a:r>
            <a:endParaRPr sz="3200">
              <a:solidFill>
                <a:schemeClr val="dk1"/>
              </a:solidFill>
              <a:latin typeface="Helvetica Neue"/>
              <a:ea typeface="Helvetica Neue"/>
              <a:cs typeface="Helvetica Neue"/>
              <a:sym typeface="Helvetica Neue"/>
            </a:endParaRPr>
          </a:p>
        </p:txBody>
      </p:sp>
      <p:sp>
        <p:nvSpPr>
          <p:cNvPr id="153" name="Google Shape;153;p18"/>
          <p:cNvSpPr txBox="1"/>
          <p:nvPr/>
        </p:nvSpPr>
        <p:spPr>
          <a:xfrm>
            <a:off x="1383648" y="3550310"/>
            <a:ext cx="8105100" cy="2655300"/>
          </a:xfrm>
          <a:prstGeom prst="rect">
            <a:avLst/>
          </a:prstGeom>
          <a:noFill/>
          <a:ln>
            <a:noFill/>
          </a:ln>
        </p:spPr>
        <p:txBody>
          <a:bodyPr anchorCtr="0" anchor="t" bIns="0" lIns="0" spcFirstLastPara="1" rIns="0" wrap="square" tIns="13950">
            <a:spAutoFit/>
          </a:bodyPr>
          <a:lstStyle/>
          <a:p>
            <a:pPr indent="-203200" lvl="0" marL="12700" marR="5080" rtl="0" algn="just">
              <a:lnSpc>
                <a:spcPct val="99800"/>
              </a:lnSpc>
              <a:spcBef>
                <a:spcPts val="0"/>
              </a:spcBef>
              <a:spcAft>
                <a:spcPts val="0"/>
              </a:spcAft>
              <a:buClr>
                <a:schemeClr val="dk1"/>
              </a:buClr>
              <a:buSzPts val="3200"/>
              <a:buFont typeface="Helvetica Neue"/>
              <a:buChar char="-"/>
            </a:pPr>
            <a:r>
              <a:rPr lang="en-US" sz="3200">
                <a:solidFill>
                  <a:schemeClr val="dk1"/>
                </a:solidFill>
                <a:latin typeface="Helvetica Neue"/>
                <a:ea typeface="Helvetica Neue"/>
                <a:cs typeface="Helvetica Neue"/>
                <a:sym typeface="Helvetica Neue"/>
              </a:rPr>
              <a:t>nel controllo motorio, quindi nella  articolazione fonatoria e nei movimenti  oculari;</a:t>
            </a:r>
            <a:endParaRPr sz="3200">
              <a:solidFill>
                <a:schemeClr val="dk1"/>
              </a:solidFill>
              <a:latin typeface="Helvetica Neue"/>
              <a:ea typeface="Helvetica Neue"/>
              <a:cs typeface="Helvetica Neue"/>
              <a:sym typeface="Helvetica Neue"/>
            </a:endParaRPr>
          </a:p>
          <a:p>
            <a:pPr indent="-203200" lvl="0" marL="12700" marR="5080" rtl="0" algn="just">
              <a:lnSpc>
                <a:spcPct val="100000"/>
              </a:lnSpc>
              <a:spcBef>
                <a:spcPts val="1415"/>
              </a:spcBef>
              <a:spcAft>
                <a:spcPts val="0"/>
              </a:spcAft>
              <a:buClr>
                <a:schemeClr val="dk1"/>
              </a:buClr>
              <a:buSzPts val="3200"/>
              <a:buFont typeface="Helvetica Neue"/>
              <a:buChar char="-"/>
            </a:pPr>
            <a:r>
              <a:rPr lang="en-US" sz="3200">
                <a:solidFill>
                  <a:schemeClr val="dk1"/>
                </a:solidFill>
                <a:latin typeface="Helvetica Neue"/>
                <a:ea typeface="Helvetica Neue"/>
                <a:cs typeface="Helvetica Neue"/>
                <a:sym typeface="Helvetica Neue"/>
              </a:rPr>
              <a:t>nella automatizzazione di alcuni compiti tra  cui la capacità di guidare e di leggere.</a:t>
            </a:r>
            <a:endParaRPr sz="3200">
              <a:solidFill>
                <a:schemeClr val="dk1"/>
              </a:solidFill>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9"/>
          <p:cNvSpPr txBox="1"/>
          <p:nvPr>
            <p:ph type="title"/>
          </p:nvPr>
        </p:nvSpPr>
        <p:spPr>
          <a:xfrm>
            <a:off x="2654176" y="837700"/>
            <a:ext cx="5601000" cy="690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Cerebellar theory</a:t>
            </a:r>
            <a:endParaRPr sz="4400"/>
          </a:p>
        </p:txBody>
      </p:sp>
      <p:sp>
        <p:nvSpPr>
          <p:cNvPr id="159" name="Google Shape;159;p19"/>
          <p:cNvSpPr txBox="1"/>
          <p:nvPr/>
        </p:nvSpPr>
        <p:spPr>
          <a:xfrm>
            <a:off x="994532" y="2067559"/>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160" name="Google Shape;160;p19"/>
          <p:cNvSpPr txBox="1"/>
          <p:nvPr/>
        </p:nvSpPr>
        <p:spPr>
          <a:xfrm>
            <a:off x="1319148" y="1968499"/>
            <a:ext cx="1062990" cy="4521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Da qui</a:t>
            </a:r>
            <a:endParaRPr sz="2800">
              <a:solidFill>
                <a:schemeClr val="dk1"/>
              </a:solidFill>
              <a:latin typeface="Helvetica Neue"/>
              <a:ea typeface="Helvetica Neue"/>
              <a:cs typeface="Helvetica Neue"/>
              <a:sym typeface="Helvetica Neue"/>
            </a:endParaRPr>
          </a:p>
        </p:txBody>
      </p:sp>
      <p:sp>
        <p:nvSpPr>
          <p:cNvPr id="161" name="Google Shape;161;p19"/>
          <p:cNvSpPr txBox="1"/>
          <p:nvPr/>
        </p:nvSpPr>
        <p:spPr>
          <a:xfrm>
            <a:off x="2574919" y="1968499"/>
            <a:ext cx="6945630" cy="4521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la difficoltà che alcuni dislessici mostrano in</a:t>
            </a:r>
            <a:endParaRPr sz="2800">
              <a:solidFill>
                <a:schemeClr val="dk1"/>
              </a:solidFill>
              <a:latin typeface="Helvetica Neue"/>
              <a:ea typeface="Helvetica Neue"/>
              <a:cs typeface="Helvetica Neue"/>
              <a:sym typeface="Helvetica Neue"/>
            </a:endParaRPr>
          </a:p>
        </p:txBody>
      </p:sp>
      <p:sp>
        <p:nvSpPr>
          <p:cNvPr id="162" name="Google Shape;162;p19"/>
          <p:cNvSpPr txBox="1"/>
          <p:nvPr/>
        </p:nvSpPr>
        <p:spPr>
          <a:xfrm>
            <a:off x="1319148" y="2395218"/>
            <a:ext cx="1451610" cy="4521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un	certo</a:t>
            </a:r>
            <a:endParaRPr sz="2800">
              <a:solidFill>
                <a:schemeClr val="dk1"/>
              </a:solidFill>
              <a:latin typeface="Helvetica Neue"/>
              <a:ea typeface="Helvetica Neue"/>
              <a:cs typeface="Helvetica Neue"/>
              <a:sym typeface="Helvetica Neue"/>
            </a:endParaRPr>
          </a:p>
        </p:txBody>
      </p:sp>
      <p:sp>
        <p:nvSpPr>
          <p:cNvPr id="163" name="Google Shape;163;p19"/>
          <p:cNvSpPr txBox="1"/>
          <p:nvPr/>
        </p:nvSpPr>
        <p:spPr>
          <a:xfrm>
            <a:off x="2983349" y="2395218"/>
            <a:ext cx="6537325" cy="4521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numero	di	compiti	motori	singoli	o	in</a:t>
            </a:r>
            <a:endParaRPr sz="2800">
              <a:solidFill>
                <a:schemeClr val="dk1"/>
              </a:solidFill>
              <a:latin typeface="Helvetica Neue"/>
              <a:ea typeface="Helvetica Neue"/>
              <a:cs typeface="Helvetica Neue"/>
              <a:sym typeface="Helvetica Neue"/>
            </a:endParaRPr>
          </a:p>
        </p:txBody>
      </p:sp>
      <p:sp>
        <p:nvSpPr>
          <p:cNvPr id="164" name="Google Shape;164;p19"/>
          <p:cNvSpPr txBox="1"/>
          <p:nvPr/>
        </p:nvSpPr>
        <p:spPr>
          <a:xfrm>
            <a:off x="1319150" y="2820425"/>
            <a:ext cx="7978800" cy="44310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doppio, di    coordinazione motoria</a:t>
            </a:r>
            <a:endParaRPr sz="2800">
              <a:solidFill>
                <a:schemeClr val="dk1"/>
              </a:solidFill>
              <a:latin typeface="Helvetica Neue"/>
              <a:ea typeface="Helvetica Neue"/>
              <a:cs typeface="Helvetica Neue"/>
              <a:sym typeface="Helvetica Neue"/>
            </a:endParaRPr>
          </a:p>
        </p:txBody>
      </p:sp>
      <p:sp>
        <p:nvSpPr>
          <p:cNvPr id="165" name="Google Shape;165;p19"/>
          <p:cNvSpPr txBox="1"/>
          <p:nvPr/>
        </p:nvSpPr>
        <p:spPr>
          <a:xfrm>
            <a:off x="994532" y="3527550"/>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166" name="Google Shape;166;p19"/>
          <p:cNvSpPr txBox="1"/>
          <p:nvPr/>
        </p:nvSpPr>
        <p:spPr>
          <a:xfrm>
            <a:off x="994532" y="4987542"/>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167" name="Google Shape;167;p19"/>
          <p:cNvSpPr txBox="1"/>
          <p:nvPr/>
        </p:nvSpPr>
        <p:spPr>
          <a:xfrm>
            <a:off x="1319148" y="3672316"/>
            <a:ext cx="8201700" cy="3210600"/>
          </a:xfrm>
          <a:prstGeom prst="rect">
            <a:avLst/>
          </a:prstGeom>
          <a:noFill/>
          <a:ln>
            <a:noFill/>
          </a:ln>
        </p:spPr>
        <p:txBody>
          <a:bodyPr anchorCtr="0" anchor="t" bIns="0" lIns="0" spcFirstLastPara="1" rIns="0" wrap="square" tIns="12050">
            <a:spAutoFit/>
          </a:bodyPr>
          <a:lstStyle/>
          <a:p>
            <a:pPr indent="0" lvl="0" marL="12700" marR="5080" rtl="0" algn="just">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Infine gli autori postulano che un ritardo o una  disfunzione articolatoria sottenderebbero il deficit di  rappresentazione fonologica</a:t>
            </a:r>
            <a:endParaRPr sz="2800">
              <a:solidFill>
                <a:schemeClr val="dk1"/>
              </a:solidFill>
              <a:latin typeface="Helvetica Neue"/>
              <a:ea typeface="Helvetica Neue"/>
              <a:cs typeface="Helvetica Neue"/>
              <a:sym typeface="Helvetica Neue"/>
            </a:endParaRPr>
          </a:p>
          <a:p>
            <a:pPr indent="0" lvl="0" marL="12700" marR="5080" rtl="0" algn="just">
              <a:lnSpc>
                <a:spcPct val="100000"/>
              </a:lnSpc>
              <a:spcBef>
                <a:spcPts val="1415"/>
              </a:spcBef>
              <a:spcAft>
                <a:spcPts val="0"/>
              </a:spcAft>
              <a:buNone/>
            </a:pPr>
            <a:r>
              <a:rPr lang="en-US" sz="2800">
                <a:solidFill>
                  <a:schemeClr val="dk1"/>
                </a:solidFill>
                <a:latin typeface="Helvetica Neue"/>
                <a:ea typeface="Helvetica Neue"/>
                <a:cs typeface="Helvetica Neue"/>
                <a:sym typeface="Helvetica Neue"/>
              </a:rPr>
              <a:t>A livello neurobiologico gli studi di brain imaging  evidenzierebbero una attivazione metabolica  differente nel cervelletto dei soggetti dislessici  rispetto ai controlli.</a:t>
            </a:r>
            <a:endParaRPr sz="2800">
              <a:solidFill>
                <a:schemeClr val="dk1"/>
              </a:solidFill>
              <a:latin typeface="Helvetica Neue"/>
              <a:ea typeface="Helvetica Neue"/>
              <a:cs typeface="Helvetica Neue"/>
              <a:sym typeface="Helvetica Neue"/>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0"/>
          <p:cNvSpPr txBox="1"/>
          <p:nvPr>
            <p:ph type="title"/>
          </p:nvPr>
        </p:nvSpPr>
        <p:spPr>
          <a:xfrm>
            <a:off x="2142098" y="837700"/>
            <a:ext cx="7617900" cy="690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Magnocellular Theory</a:t>
            </a:r>
            <a:endParaRPr sz="4400"/>
          </a:p>
        </p:txBody>
      </p:sp>
      <p:sp>
        <p:nvSpPr>
          <p:cNvPr id="173" name="Google Shape;173;p20"/>
          <p:cNvSpPr txBox="1"/>
          <p:nvPr/>
        </p:nvSpPr>
        <p:spPr>
          <a:xfrm>
            <a:off x="994532" y="2195575"/>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chemeClr val="dk1"/>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174" name="Google Shape;174;p20"/>
          <p:cNvSpPr txBox="1"/>
          <p:nvPr/>
        </p:nvSpPr>
        <p:spPr>
          <a:xfrm>
            <a:off x="1319148" y="2099563"/>
            <a:ext cx="8201659" cy="818515"/>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lang="en-US" sz="2600">
                <a:solidFill>
                  <a:schemeClr val="dk1"/>
                </a:solidFill>
                <a:latin typeface="Helvetica Neue"/>
                <a:ea typeface="Helvetica Neue"/>
                <a:cs typeface="Helvetica Neue"/>
                <a:sym typeface="Helvetica Neue"/>
              </a:rPr>
              <a:t>Rappresenta il tentativo di integrare le precedenti teorie  (Stein e Walsh 1997)</a:t>
            </a:r>
            <a:endParaRPr sz="2600">
              <a:solidFill>
                <a:schemeClr val="dk1"/>
              </a:solidFill>
              <a:latin typeface="Helvetica Neue"/>
              <a:ea typeface="Helvetica Neue"/>
              <a:cs typeface="Helvetica Neue"/>
              <a:sym typeface="Helvetica Neue"/>
            </a:endParaRPr>
          </a:p>
        </p:txBody>
      </p:sp>
      <p:sp>
        <p:nvSpPr>
          <p:cNvPr id="175" name="Google Shape;175;p20"/>
          <p:cNvSpPr txBox="1"/>
          <p:nvPr/>
        </p:nvSpPr>
        <p:spPr>
          <a:xfrm>
            <a:off x="994532" y="3167886"/>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chemeClr val="dk1"/>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176" name="Google Shape;176;p20"/>
          <p:cNvSpPr txBox="1"/>
          <p:nvPr/>
        </p:nvSpPr>
        <p:spPr>
          <a:xfrm>
            <a:off x="994532" y="4534914"/>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chemeClr val="dk1"/>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177" name="Google Shape;177;p20"/>
          <p:cNvSpPr txBox="1"/>
          <p:nvPr/>
        </p:nvSpPr>
        <p:spPr>
          <a:xfrm>
            <a:off x="994532" y="5507225"/>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chemeClr val="dk1"/>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178" name="Google Shape;178;p20"/>
          <p:cNvSpPr txBox="1"/>
          <p:nvPr/>
        </p:nvSpPr>
        <p:spPr>
          <a:xfrm>
            <a:off x="1319148" y="3071874"/>
            <a:ext cx="8201659" cy="3554095"/>
          </a:xfrm>
          <a:prstGeom prst="rect">
            <a:avLst/>
          </a:prstGeom>
          <a:noFill/>
          <a:ln>
            <a:noFill/>
          </a:ln>
        </p:spPr>
        <p:txBody>
          <a:bodyPr anchorCtr="0" anchor="t" bIns="0" lIns="0" spcFirstLastPara="1" rIns="0" wrap="square" tIns="12700">
            <a:spAutoFit/>
          </a:bodyPr>
          <a:lstStyle/>
          <a:p>
            <a:pPr indent="0" lvl="0" marL="12700" marR="5080" rtl="0" algn="just">
              <a:lnSpc>
                <a:spcPct val="100000"/>
              </a:lnSpc>
              <a:spcBef>
                <a:spcPts val="0"/>
              </a:spcBef>
              <a:spcAft>
                <a:spcPts val="0"/>
              </a:spcAft>
              <a:buNone/>
            </a:pPr>
            <a:r>
              <a:rPr lang="en-US" sz="2600">
                <a:solidFill>
                  <a:schemeClr val="dk1"/>
                </a:solidFill>
                <a:latin typeface="Helvetica Neue"/>
                <a:ea typeface="Helvetica Neue"/>
                <a:cs typeface="Helvetica Neue"/>
                <a:sym typeface="Helvetica Neue"/>
              </a:rPr>
              <a:t>Postula l'esistenza di una disfunzione NON ristretta  solo alla via visiva, MA generalizzata a tutte le modalità  percettive (tattile ed uditiva)</a:t>
            </a:r>
            <a:endParaRPr sz="2600">
              <a:solidFill>
                <a:schemeClr val="dk1"/>
              </a:solidFill>
              <a:latin typeface="Helvetica Neue"/>
              <a:ea typeface="Helvetica Neue"/>
              <a:cs typeface="Helvetica Neue"/>
              <a:sym typeface="Helvetica Neue"/>
            </a:endParaRPr>
          </a:p>
          <a:p>
            <a:pPr indent="0" lvl="0" marL="12700" marR="5080" rtl="0" algn="just">
              <a:lnSpc>
                <a:spcPct val="100000"/>
              </a:lnSpc>
              <a:spcBef>
                <a:spcPts val="1420"/>
              </a:spcBef>
              <a:spcAft>
                <a:spcPts val="0"/>
              </a:spcAft>
              <a:buNone/>
            </a:pPr>
            <a:r>
              <a:rPr lang="en-US" sz="2600">
                <a:solidFill>
                  <a:schemeClr val="dk1"/>
                </a:solidFill>
                <a:latin typeface="Helvetica Neue"/>
                <a:ea typeface="Helvetica Neue"/>
                <a:cs typeface="Helvetica Neue"/>
                <a:sym typeface="Helvetica Neue"/>
              </a:rPr>
              <a:t>Perciò i sostenitori ritengono che tale teoria renda  conto di tutte le manifestazioni della dislessia</a:t>
            </a:r>
            <a:endParaRPr sz="2600">
              <a:solidFill>
                <a:schemeClr val="dk1"/>
              </a:solidFill>
              <a:latin typeface="Helvetica Neue"/>
              <a:ea typeface="Helvetica Neue"/>
              <a:cs typeface="Helvetica Neue"/>
              <a:sym typeface="Helvetica Neue"/>
            </a:endParaRPr>
          </a:p>
          <a:p>
            <a:pPr indent="0" lvl="0" marL="12700" marR="5080" rtl="0" algn="just">
              <a:lnSpc>
                <a:spcPct val="99800"/>
              </a:lnSpc>
              <a:spcBef>
                <a:spcPts val="1420"/>
              </a:spcBef>
              <a:spcAft>
                <a:spcPts val="0"/>
              </a:spcAft>
              <a:buNone/>
            </a:pPr>
            <a:r>
              <a:rPr lang="en-US" sz="2600">
                <a:solidFill>
                  <a:schemeClr val="dk1"/>
                </a:solidFill>
                <a:latin typeface="Helvetica Neue"/>
                <a:ea typeface="Helvetica Neue"/>
                <a:cs typeface="Helvetica Neue"/>
                <a:sym typeface="Helvetica Neue"/>
              </a:rPr>
              <a:t>Il sistema magnocellulare (</a:t>
            </a:r>
            <a:r>
              <a:rPr i="1" lang="en-US" sz="2600">
                <a:solidFill>
                  <a:schemeClr val="dk1"/>
                </a:solidFill>
                <a:latin typeface="Helvetica Neue"/>
                <a:ea typeface="Helvetica Neue"/>
                <a:cs typeface="Helvetica Neue"/>
                <a:sym typeface="Helvetica Neue"/>
              </a:rPr>
              <a:t>via del where</a:t>
            </a:r>
            <a:r>
              <a:rPr lang="en-US" sz="2600">
                <a:solidFill>
                  <a:schemeClr val="dk1"/>
                </a:solidFill>
                <a:latin typeface="Helvetica Neue"/>
                <a:ea typeface="Helvetica Neue"/>
                <a:cs typeface="Helvetica Neue"/>
                <a:sym typeface="Helvetica Neue"/>
              </a:rPr>
              <a:t>) ha cellule  grandi, conduzione veloce dello stimolo, non discrimina  i colori, discrimina la forma in movimento</a:t>
            </a:r>
            <a:endParaRPr sz="2600">
              <a:solidFill>
                <a:schemeClr val="dk1"/>
              </a:solidFill>
              <a:latin typeface="Helvetica Neue"/>
              <a:ea typeface="Helvetica Neue"/>
              <a:cs typeface="Helvetica Neue"/>
              <a:sym typeface="Helvetica Neue"/>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1"/>
          <p:cNvSpPr txBox="1"/>
          <p:nvPr>
            <p:ph type="title"/>
          </p:nvPr>
        </p:nvSpPr>
        <p:spPr>
          <a:xfrm>
            <a:off x="2354027" y="848475"/>
            <a:ext cx="4931700" cy="690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CONSEGUENZA</a:t>
            </a:r>
            <a:endParaRPr sz="4400"/>
          </a:p>
        </p:txBody>
      </p:sp>
      <p:sp>
        <p:nvSpPr>
          <p:cNvPr id="184" name="Google Shape;184;p21"/>
          <p:cNvSpPr txBox="1"/>
          <p:nvPr/>
        </p:nvSpPr>
        <p:spPr>
          <a:xfrm>
            <a:off x="954908" y="2450083"/>
            <a:ext cx="8418830" cy="3071495"/>
          </a:xfrm>
          <a:prstGeom prst="rect">
            <a:avLst/>
          </a:prstGeom>
          <a:noFill/>
          <a:ln>
            <a:noFill/>
          </a:ln>
        </p:spPr>
        <p:txBody>
          <a:bodyPr anchorCtr="0" anchor="t" bIns="0" lIns="0" spcFirstLastPara="1" rIns="0" wrap="square" tIns="12700">
            <a:spAutoFit/>
          </a:bodyPr>
          <a:lstStyle/>
          <a:p>
            <a:pPr indent="-337820" lvl="0" marL="337820" marR="5080" rtl="0" algn="just">
              <a:lnSpc>
                <a:spcPct val="99900"/>
              </a:lnSpc>
              <a:spcBef>
                <a:spcPts val="0"/>
              </a:spcBef>
              <a:spcAft>
                <a:spcPts val="0"/>
              </a:spcAft>
              <a:buClr>
                <a:srgbClr val="0E584C"/>
              </a:buClr>
              <a:buSzPts val="1800"/>
              <a:buFont typeface="Arial"/>
              <a:buChar char="●"/>
            </a:pPr>
            <a:r>
              <a:rPr lang="en-US" sz="4000">
                <a:solidFill>
                  <a:schemeClr val="dk1"/>
                </a:solidFill>
                <a:latin typeface="Helvetica Neue"/>
                <a:ea typeface="Helvetica Neue"/>
                <a:cs typeface="Helvetica Neue"/>
                <a:sym typeface="Helvetica Neue"/>
              </a:rPr>
              <a:t>Le manifestazioni comportamentali  evidenti, spesso segnalate da  insegnanti e genitori, differiscono  molto da bambino a bambino a  seconda di numerosi fattori</a:t>
            </a:r>
            <a:endParaRPr sz="4000">
              <a:solidFill>
                <a:schemeClr val="dk1"/>
              </a:solidFill>
              <a:latin typeface="Helvetica Neue"/>
              <a:ea typeface="Helvetica Neue"/>
              <a:cs typeface="Helvetica Neue"/>
              <a:sym typeface="Helvetica Neue"/>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2"/>
          <p:cNvSpPr txBox="1"/>
          <p:nvPr>
            <p:ph type="title"/>
          </p:nvPr>
        </p:nvSpPr>
        <p:spPr>
          <a:xfrm>
            <a:off x="2849243" y="732529"/>
            <a:ext cx="4392300" cy="567000"/>
          </a:xfrm>
          <a:prstGeom prst="rect">
            <a:avLst/>
          </a:prstGeom>
          <a:noFill/>
          <a:ln>
            <a:noFill/>
          </a:ln>
        </p:spPr>
        <p:txBody>
          <a:bodyPr anchorCtr="0" anchor="t" bIns="0" lIns="0" spcFirstLastPara="1" rIns="0" wrap="square" tIns="12700">
            <a:spAutoFit/>
          </a:bodyPr>
          <a:lstStyle/>
          <a:p>
            <a:pPr indent="0" lvl="0" marL="12700" rtl="0" algn="ctr">
              <a:lnSpc>
                <a:spcPct val="100000"/>
              </a:lnSpc>
              <a:spcBef>
                <a:spcPts val="0"/>
              </a:spcBef>
              <a:spcAft>
                <a:spcPts val="0"/>
              </a:spcAft>
              <a:buNone/>
            </a:pPr>
            <a:r>
              <a:rPr lang="en-US"/>
              <a:t>la lettura </a:t>
            </a:r>
            <a:endParaRPr/>
          </a:p>
        </p:txBody>
      </p:sp>
      <p:sp>
        <p:nvSpPr>
          <p:cNvPr id="190" name="Google Shape;190;p22"/>
          <p:cNvSpPr txBox="1"/>
          <p:nvPr/>
        </p:nvSpPr>
        <p:spPr>
          <a:xfrm>
            <a:off x="1762632" y="1281175"/>
            <a:ext cx="6565265" cy="36068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2200">
                <a:solidFill>
                  <a:srgbClr val="323232"/>
                </a:solidFill>
                <a:latin typeface="Helvetica Neue"/>
                <a:ea typeface="Helvetica Neue"/>
                <a:cs typeface="Helvetica Neue"/>
                <a:sym typeface="Helvetica Neue"/>
              </a:rPr>
              <a:t>(documentazione tratta dal sito www.neuropsy.it)</a:t>
            </a:r>
            <a:endParaRPr sz="2200">
              <a:solidFill>
                <a:schemeClr val="dk1"/>
              </a:solidFill>
              <a:latin typeface="Helvetica Neue"/>
              <a:ea typeface="Helvetica Neue"/>
              <a:cs typeface="Helvetica Neue"/>
              <a:sym typeface="Helvetica Neue"/>
            </a:endParaRPr>
          </a:p>
        </p:txBody>
      </p:sp>
      <p:sp>
        <p:nvSpPr>
          <p:cNvPr id="191" name="Google Shape;191;p22"/>
          <p:cNvSpPr txBox="1"/>
          <p:nvPr/>
        </p:nvSpPr>
        <p:spPr>
          <a:xfrm>
            <a:off x="743072" y="2061463"/>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rgbClr val="0E584C"/>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192" name="Google Shape;192;p22"/>
          <p:cNvSpPr txBox="1"/>
          <p:nvPr/>
        </p:nvSpPr>
        <p:spPr>
          <a:xfrm>
            <a:off x="743072" y="4184394"/>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rgbClr val="0E584C"/>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193" name="Google Shape;193;p22"/>
          <p:cNvSpPr txBox="1"/>
          <p:nvPr>
            <p:ph idx="1" type="body"/>
          </p:nvPr>
        </p:nvSpPr>
        <p:spPr>
          <a:xfrm>
            <a:off x="1066160" y="1966975"/>
            <a:ext cx="8454390" cy="2545715"/>
          </a:xfrm>
          <a:prstGeom prst="rect">
            <a:avLst/>
          </a:prstGeom>
          <a:noFill/>
          <a:ln>
            <a:noFill/>
          </a:ln>
        </p:spPr>
        <p:txBody>
          <a:bodyPr anchorCtr="0" anchor="t" bIns="0" lIns="0" spcFirstLastPara="1" rIns="0" wrap="square" tIns="12700">
            <a:spAutoFit/>
          </a:bodyPr>
          <a:lstStyle/>
          <a:p>
            <a:pPr indent="-325119" lvl="0" marL="337185" marR="5080" rtl="0" algn="l">
              <a:lnSpc>
                <a:spcPct val="100000"/>
              </a:lnSpc>
              <a:spcBef>
                <a:spcPts val="0"/>
              </a:spcBef>
              <a:spcAft>
                <a:spcPts val="0"/>
              </a:spcAft>
              <a:buNone/>
            </a:pPr>
            <a:r>
              <a:rPr lang="en-US"/>
              <a:t>Le	parole	possono	essere	lette	attraverso	due	vie	che  operano in maniera indipendente:</a:t>
            </a:r>
            <a:endParaRPr/>
          </a:p>
          <a:p>
            <a:pPr indent="-203200" lvl="0" marL="215265" rtl="0" algn="l">
              <a:lnSpc>
                <a:spcPct val="100000"/>
              </a:lnSpc>
              <a:spcBef>
                <a:spcPts val="1405"/>
              </a:spcBef>
              <a:spcAft>
                <a:spcPts val="0"/>
              </a:spcAft>
              <a:buClr>
                <a:schemeClr val="dk1"/>
              </a:buClr>
              <a:buSzPts val="2600"/>
              <a:buFont typeface="Helvetica Neue"/>
              <a:buChar char="-"/>
            </a:pPr>
            <a:r>
              <a:rPr lang="en-US"/>
              <a:t>via lessicale</a:t>
            </a:r>
            <a:endParaRPr/>
          </a:p>
          <a:p>
            <a:pPr indent="-203200" lvl="0" marL="215265" rtl="0" algn="l">
              <a:lnSpc>
                <a:spcPct val="100000"/>
              </a:lnSpc>
              <a:spcBef>
                <a:spcPts val="1415"/>
              </a:spcBef>
              <a:spcAft>
                <a:spcPts val="0"/>
              </a:spcAft>
              <a:buClr>
                <a:schemeClr val="dk1"/>
              </a:buClr>
              <a:buSzPts val="2600"/>
              <a:buFont typeface="Helvetica Neue"/>
              <a:buChar char="-"/>
            </a:pPr>
            <a:r>
              <a:rPr lang="en-US"/>
              <a:t>via fonologica</a:t>
            </a:r>
            <a:endParaRPr/>
          </a:p>
          <a:p>
            <a:pPr indent="0" lvl="0" marL="12700" rtl="0" algn="l">
              <a:lnSpc>
                <a:spcPct val="100000"/>
              </a:lnSpc>
              <a:spcBef>
                <a:spcPts val="1420"/>
              </a:spcBef>
              <a:spcAft>
                <a:spcPts val="0"/>
              </a:spcAft>
              <a:buNone/>
            </a:pPr>
            <a:r>
              <a:rPr lang="en-US"/>
              <a:t>Nel modello standard (Sartori,1984) si ipotizza un primo</a:t>
            </a:r>
            <a:endParaRPr/>
          </a:p>
        </p:txBody>
      </p:sp>
      <p:sp>
        <p:nvSpPr>
          <p:cNvPr id="194" name="Google Shape;194;p22"/>
          <p:cNvSpPr txBox="1"/>
          <p:nvPr/>
        </p:nvSpPr>
        <p:spPr>
          <a:xfrm>
            <a:off x="1390763" y="4486146"/>
            <a:ext cx="8131175" cy="2798445"/>
          </a:xfrm>
          <a:prstGeom prst="rect">
            <a:avLst/>
          </a:prstGeom>
          <a:noFill/>
          <a:ln>
            <a:noFill/>
          </a:ln>
        </p:spPr>
        <p:txBody>
          <a:bodyPr anchorCtr="0" anchor="t" bIns="0" lIns="0" spcFirstLastPara="1" rIns="0" wrap="square" tIns="13325">
            <a:spAutoFit/>
          </a:bodyPr>
          <a:lstStyle/>
          <a:p>
            <a:pPr indent="0" lvl="0" marL="12700" marR="5080" rtl="0" algn="just">
              <a:lnSpc>
                <a:spcPct val="99900"/>
              </a:lnSpc>
              <a:spcBef>
                <a:spcPts val="0"/>
              </a:spcBef>
              <a:spcAft>
                <a:spcPts val="0"/>
              </a:spcAft>
              <a:buNone/>
            </a:pPr>
            <a:r>
              <a:rPr lang="en-US" sz="2600">
                <a:solidFill>
                  <a:schemeClr val="dk1"/>
                </a:solidFill>
                <a:latin typeface="Helvetica Neue"/>
                <a:ea typeface="Helvetica Neue"/>
                <a:cs typeface="Helvetica Neue"/>
                <a:sym typeface="Helvetica Neue"/>
              </a:rPr>
              <a:t>stadio del processo, comune ad entrambe le vie,  deputato all’analisi visiva dello stimolo. A questo livello  sarebbero codificate le caratteristiche distintive dello  stimolo oltre che la posizione delle lettere. Al secondo  livello si trova un sistema deputato al riconoscimento  delle lettere e a questo stadio le vie di lettura si  separano.</a:t>
            </a:r>
            <a:endParaRPr sz="2600">
              <a:solidFill>
                <a:schemeClr val="dk1"/>
              </a:solidFill>
              <a:latin typeface="Helvetica Neue"/>
              <a:ea typeface="Helvetica Neue"/>
              <a:cs typeface="Helvetica Neue"/>
              <a:sym typeface="Helvetica Neue"/>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3"/>
          <p:cNvSpPr txBox="1"/>
          <p:nvPr>
            <p:ph type="title"/>
          </p:nvPr>
        </p:nvSpPr>
        <p:spPr>
          <a:xfrm>
            <a:off x="3039743" y="732529"/>
            <a:ext cx="4010660"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VIA FONOLOGICA</a:t>
            </a:r>
            <a:endParaRPr/>
          </a:p>
        </p:txBody>
      </p:sp>
      <p:sp>
        <p:nvSpPr>
          <p:cNvPr id="200" name="Google Shape;200;p23"/>
          <p:cNvSpPr txBox="1"/>
          <p:nvPr/>
        </p:nvSpPr>
        <p:spPr>
          <a:xfrm>
            <a:off x="814700" y="2695446"/>
            <a:ext cx="8886190" cy="1122680"/>
          </a:xfrm>
          <a:prstGeom prst="rect">
            <a:avLst/>
          </a:prstGeom>
          <a:noFill/>
          <a:ln>
            <a:noFill/>
          </a:ln>
        </p:spPr>
        <p:txBody>
          <a:bodyPr anchorCtr="0" anchor="t" bIns="0" lIns="0" spcFirstLastPara="1" rIns="0" wrap="square" tIns="12700">
            <a:spAutoFit/>
          </a:bodyPr>
          <a:lstStyle/>
          <a:p>
            <a:pPr indent="-325119" lvl="0" marL="337185" marR="5080" rtl="0" algn="l">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Dall’identificazione	astratta	delle	lettere	lo  stimolo	passa	alla	conversione		grafema-</a:t>
            </a:r>
            <a:endParaRPr sz="3600">
              <a:solidFill>
                <a:schemeClr val="dk1"/>
              </a:solidFill>
              <a:latin typeface="Helvetica Neue"/>
              <a:ea typeface="Helvetica Neue"/>
              <a:cs typeface="Helvetica Neue"/>
              <a:sym typeface="Helvetica Neue"/>
            </a:endParaRPr>
          </a:p>
        </p:txBody>
      </p:sp>
      <p:sp>
        <p:nvSpPr>
          <p:cNvPr id="201" name="Google Shape;201;p23"/>
          <p:cNvSpPr txBox="1"/>
          <p:nvPr/>
        </p:nvSpPr>
        <p:spPr>
          <a:xfrm>
            <a:off x="1139301" y="3792725"/>
            <a:ext cx="4471500" cy="5670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               fonema	e</a:t>
            </a:r>
            <a:endParaRPr sz="3600">
              <a:solidFill>
                <a:schemeClr val="dk1"/>
              </a:solidFill>
              <a:latin typeface="Helvetica Neue"/>
              <a:ea typeface="Helvetica Neue"/>
              <a:cs typeface="Helvetica Neue"/>
              <a:sym typeface="Helvetica Neue"/>
            </a:endParaRPr>
          </a:p>
        </p:txBody>
      </p:sp>
      <p:sp>
        <p:nvSpPr>
          <p:cNvPr id="202" name="Google Shape;202;p23"/>
          <p:cNvSpPr txBox="1"/>
          <p:nvPr/>
        </p:nvSpPr>
        <p:spPr>
          <a:xfrm>
            <a:off x="1139275" y="4341375"/>
            <a:ext cx="5600400" cy="11211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articolatorio       </a:t>
            </a:r>
            <a:r>
              <a:rPr lang="en-US" sz="3600">
                <a:solidFill>
                  <a:schemeClr val="dk1"/>
                </a:solidFill>
                <a:latin typeface="Helvetica Neue"/>
                <a:ea typeface="Helvetica Neue"/>
                <a:cs typeface="Helvetica Neue"/>
                <a:sym typeface="Helvetica Neue"/>
              </a:rPr>
              <a:t>Attraverso</a:t>
            </a:r>
            <a:endParaRPr sz="3600">
              <a:solidFill>
                <a:schemeClr val="dk1"/>
              </a:solidFill>
              <a:latin typeface="Helvetica Neue"/>
              <a:ea typeface="Helvetica Neue"/>
              <a:cs typeface="Helvetica Neue"/>
              <a:sym typeface="Helvetica Neue"/>
            </a:endParaRPr>
          </a:p>
          <a:p>
            <a:pPr indent="0" lvl="0" marL="12700" marR="0" rtl="0" algn="l">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a:t>
            </a:r>
            <a:endParaRPr sz="3600">
              <a:solidFill>
                <a:schemeClr val="dk1"/>
              </a:solidFill>
              <a:latin typeface="Helvetica Neue"/>
              <a:ea typeface="Helvetica Neue"/>
              <a:cs typeface="Helvetica Neue"/>
              <a:sym typeface="Helvetica Neue"/>
            </a:endParaRPr>
          </a:p>
        </p:txBody>
      </p:sp>
      <p:sp>
        <p:nvSpPr>
          <p:cNvPr id="203" name="Google Shape;203;p23"/>
          <p:cNvSpPr txBox="1"/>
          <p:nvPr/>
        </p:nvSpPr>
        <p:spPr>
          <a:xfrm>
            <a:off x="5406725" y="3818125"/>
            <a:ext cx="5337000" cy="567000"/>
          </a:xfrm>
          <a:prstGeom prst="rect">
            <a:avLst/>
          </a:prstGeom>
          <a:noFill/>
          <a:ln>
            <a:noFill/>
          </a:ln>
        </p:spPr>
        <p:txBody>
          <a:bodyPr anchorCtr="0" anchor="t" bIns="0" lIns="0" spcFirstLastPara="1" rIns="0" wrap="square" tIns="12700">
            <a:spAutoFit/>
          </a:bodyPr>
          <a:lstStyle/>
          <a:p>
            <a:pPr indent="107950" lvl="0" marL="12700" marR="5080" rtl="0" algn="l">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raggiunge	il	sistema  </a:t>
            </a:r>
            <a:endParaRPr sz="3600">
              <a:solidFill>
                <a:schemeClr val="dk1"/>
              </a:solidFill>
              <a:latin typeface="Helvetica Neue"/>
              <a:ea typeface="Helvetica Neue"/>
              <a:cs typeface="Helvetica Neue"/>
              <a:sym typeface="Helvetica Neue"/>
            </a:endParaRPr>
          </a:p>
        </p:txBody>
      </p:sp>
      <p:sp>
        <p:nvSpPr>
          <p:cNvPr id="204" name="Google Shape;204;p23"/>
          <p:cNvSpPr txBox="1"/>
          <p:nvPr/>
        </p:nvSpPr>
        <p:spPr>
          <a:xfrm>
            <a:off x="7040240" y="4341366"/>
            <a:ext cx="2660650" cy="5740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questa	via</a:t>
            </a:r>
            <a:endParaRPr sz="3600">
              <a:solidFill>
                <a:schemeClr val="dk1"/>
              </a:solidFill>
              <a:latin typeface="Helvetica Neue"/>
              <a:ea typeface="Helvetica Neue"/>
              <a:cs typeface="Helvetica Neue"/>
              <a:sym typeface="Helvetica Neue"/>
            </a:endParaRPr>
          </a:p>
        </p:txBody>
      </p:sp>
      <p:sp>
        <p:nvSpPr>
          <p:cNvPr id="205" name="Google Shape;205;p23"/>
          <p:cNvSpPr txBox="1"/>
          <p:nvPr/>
        </p:nvSpPr>
        <p:spPr>
          <a:xfrm>
            <a:off x="1139312" y="4890005"/>
            <a:ext cx="8561705" cy="1671320"/>
          </a:xfrm>
          <a:prstGeom prst="rect">
            <a:avLst/>
          </a:prstGeom>
          <a:noFill/>
          <a:ln>
            <a:noFill/>
          </a:ln>
        </p:spPr>
        <p:txBody>
          <a:bodyPr anchorCtr="0" anchor="t" bIns="0" lIns="0" spcFirstLastPara="1" rIns="0" wrap="square" tIns="12700">
            <a:spAutoFit/>
          </a:bodyPr>
          <a:lstStyle/>
          <a:p>
            <a:pPr indent="0" lvl="0" marL="12700" marR="5080" rtl="0" algn="just">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vengono lette le non parole e le parole  non familiari secondo le regole di  pronuncia.</a:t>
            </a:r>
            <a:endParaRPr sz="3600">
              <a:solidFill>
                <a:schemeClr val="dk1"/>
              </a:solidFill>
              <a:latin typeface="Helvetica Neue"/>
              <a:ea typeface="Helvetica Neue"/>
              <a:cs typeface="Helvetica Neue"/>
              <a:sym typeface="Helvetica Neue"/>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4"/>
          <p:cNvSpPr txBox="1"/>
          <p:nvPr>
            <p:ph type="title"/>
          </p:nvPr>
        </p:nvSpPr>
        <p:spPr>
          <a:xfrm>
            <a:off x="3304919" y="732529"/>
            <a:ext cx="3479165"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VIA LESSICALE</a:t>
            </a:r>
            <a:endParaRPr/>
          </a:p>
        </p:txBody>
      </p:sp>
      <p:sp>
        <p:nvSpPr>
          <p:cNvPr id="211" name="Google Shape;211;p24"/>
          <p:cNvSpPr txBox="1"/>
          <p:nvPr/>
        </p:nvSpPr>
        <p:spPr>
          <a:xfrm>
            <a:off x="814700" y="1281175"/>
            <a:ext cx="8886190" cy="5942965"/>
          </a:xfrm>
          <a:prstGeom prst="rect">
            <a:avLst/>
          </a:prstGeom>
          <a:noFill/>
          <a:ln>
            <a:noFill/>
          </a:ln>
        </p:spPr>
        <p:txBody>
          <a:bodyPr anchorCtr="0" anchor="t" bIns="0" lIns="0" spcFirstLastPara="1" rIns="0" wrap="square" tIns="12050">
            <a:spAutoFit/>
          </a:bodyPr>
          <a:lstStyle/>
          <a:p>
            <a:pPr indent="0" lvl="0" marL="960119" marR="0" rtl="0" algn="l">
              <a:lnSpc>
                <a:spcPct val="100000"/>
              </a:lnSpc>
              <a:spcBef>
                <a:spcPts val="0"/>
              </a:spcBef>
              <a:spcAft>
                <a:spcPts val="0"/>
              </a:spcAft>
              <a:buNone/>
            </a:pPr>
            <a:r>
              <a:rPr b="1" lang="en-US" sz="2200">
                <a:solidFill>
                  <a:srgbClr val="323232"/>
                </a:solidFill>
                <a:latin typeface="Helvetica Neue"/>
                <a:ea typeface="Helvetica Neue"/>
                <a:cs typeface="Helvetica Neue"/>
                <a:sym typeface="Helvetica Neue"/>
              </a:rPr>
              <a:t>(documentazione tratta dal sito www.neuropsy.it)</a:t>
            </a:r>
            <a:endParaRPr sz="2200">
              <a:solidFill>
                <a:schemeClr val="dk1"/>
              </a:solidFill>
              <a:latin typeface="Helvetica Neue"/>
              <a:ea typeface="Helvetica Neue"/>
              <a:cs typeface="Helvetica Neue"/>
              <a:sym typeface="Helvetica Neue"/>
            </a:endParaRPr>
          </a:p>
          <a:p>
            <a:pPr indent="0" lvl="0" marL="0" marR="0" rtl="0" algn="l">
              <a:lnSpc>
                <a:spcPct val="100000"/>
              </a:lnSpc>
              <a:spcBef>
                <a:spcPts val="35"/>
              </a:spcBef>
              <a:spcAft>
                <a:spcPts val="0"/>
              </a:spcAft>
              <a:buNone/>
            </a:pPr>
            <a:r>
              <a:t/>
            </a:r>
            <a:endParaRPr sz="2300">
              <a:solidFill>
                <a:schemeClr val="dk1"/>
              </a:solidFill>
              <a:latin typeface="Helvetica Neue"/>
              <a:ea typeface="Helvetica Neue"/>
              <a:cs typeface="Helvetica Neue"/>
              <a:sym typeface="Helvetica Neue"/>
            </a:endParaRPr>
          </a:p>
          <a:p>
            <a:pPr indent="-325119" lvl="0" marL="337185" marR="5080" rtl="0" algn="just">
              <a:lnSpc>
                <a:spcPct val="99800"/>
              </a:lnSpc>
              <a:spcBef>
                <a:spcPts val="0"/>
              </a:spcBef>
              <a:spcAft>
                <a:spcPts val="0"/>
              </a:spcAft>
              <a:buNone/>
            </a:pPr>
            <a:r>
              <a:rPr lang="en-US" sz="2200">
                <a:solidFill>
                  <a:schemeClr val="dk1"/>
                </a:solidFill>
                <a:latin typeface="Helvetica Neue"/>
                <a:ea typeface="Helvetica Neue"/>
                <a:cs typeface="Helvetica Neue"/>
                <a:sym typeface="Helvetica Neue"/>
              </a:rPr>
              <a:t>Recupero della pronuncia della parola attraverso il lessico mentale.  Passa direttamente dal riconoscimento delle lettere ad un sistema di  riconoscimento delle parole senza bisogno di convertire i segni in  suoni.</a:t>
            </a:r>
            <a:endParaRPr sz="2200">
              <a:solidFill>
                <a:schemeClr val="dk1"/>
              </a:solidFill>
              <a:latin typeface="Helvetica Neue"/>
              <a:ea typeface="Helvetica Neue"/>
              <a:cs typeface="Helvetica Neue"/>
              <a:sym typeface="Helvetica Neue"/>
            </a:endParaRPr>
          </a:p>
          <a:p>
            <a:pPr indent="-325119" lvl="0" marL="337185" marR="5080" rtl="0" algn="just">
              <a:lnSpc>
                <a:spcPct val="100000"/>
              </a:lnSpc>
              <a:spcBef>
                <a:spcPts val="1415"/>
              </a:spcBef>
              <a:spcAft>
                <a:spcPts val="0"/>
              </a:spcAft>
              <a:buNone/>
            </a:pPr>
            <a:r>
              <a:rPr lang="en-US" sz="2200">
                <a:solidFill>
                  <a:schemeClr val="dk1"/>
                </a:solidFill>
                <a:latin typeface="Helvetica Neue"/>
                <a:ea typeface="Helvetica Neue"/>
                <a:cs typeface="Helvetica Neue"/>
                <a:sym typeface="Helvetica Neue"/>
              </a:rPr>
              <a:t>Sistema composto di tanti riconoscitori quante sono le parole  conosciute dal soggetto. A questo livello la via lessicale si suddivide  ulteriormente a creare:</a:t>
            </a:r>
            <a:endParaRPr sz="2200">
              <a:solidFill>
                <a:schemeClr val="dk1"/>
              </a:solidFill>
              <a:latin typeface="Helvetica Neue"/>
              <a:ea typeface="Helvetica Neue"/>
              <a:cs typeface="Helvetica Neue"/>
              <a:sym typeface="Helvetica Neue"/>
            </a:endParaRPr>
          </a:p>
          <a:p>
            <a:pPr indent="-323850" lvl="0" marL="323850" marR="5080" rtl="0" algn="just">
              <a:lnSpc>
                <a:spcPct val="100000"/>
              </a:lnSpc>
              <a:spcBef>
                <a:spcPts val="1415"/>
              </a:spcBef>
              <a:spcAft>
                <a:spcPts val="0"/>
              </a:spcAft>
              <a:buClr>
                <a:schemeClr val="dk1"/>
              </a:buClr>
              <a:buSzPts val="2200"/>
              <a:buFont typeface="Helvetica Neue"/>
              <a:buChar char="-"/>
            </a:pPr>
            <a:r>
              <a:rPr b="1" lang="en-US" sz="2200">
                <a:solidFill>
                  <a:schemeClr val="dk1"/>
                </a:solidFill>
                <a:latin typeface="Helvetica Neue"/>
                <a:ea typeface="Helvetica Neue"/>
                <a:cs typeface="Helvetica Neue"/>
                <a:sym typeface="Helvetica Neue"/>
              </a:rPr>
              <a:t>via lessicale semantica</a:t>
            </a:r>
            <a:r>
              <a:rPr lang="en-US" sz="2200">
                <a:solidFill>
                  <a:schemeClr val="dk1"/>
                </a:solidFill>
                <a:latin typeface="Helvetica Neue"/>
                <a:ea typeface="Helvetica Neue"/>
                <a:cs typeface="Helvetica Neue"/>
                <a:sym typeface="Helvetica Neue"/>
              </a:rPr>
              <a:t>, che prima di attivare il sistema di  produzione delle parole passa attraverso la comprensione delle  stesse;</a:t>
            </a:r>
            <a:endParaRPr sz="2200">
              <a:solidFill>
                <a:schemeClr val="dk1"/>
              </a:solidFill>
              <a:latin typeface="Helvetica Neue"/>
              <a:ea typeface="Helvetica Neue"/>
              <a:cs typeface="Helvetica Neue"/>
              <a:sym typeface="Helvetica Neue"/>
            </a:endParaRPr>
          </a:p>
          <a:p>
            <a:pPr indent="-220345" lvl="0" marL="220345" marR="5080" rtl="0" algn="just">
              <a:lnSpc>
                <a:spcPct val="100000"/>
              </a:lnSpc>
              <a:spcBef>
                <a:spcPts val="1405"/>
              </a:spcBef>
              <a:spcAft>
                <a:spcPts val="0"/>
              </a:spcAft>
              <a:buClr>
                <a:schemeClr val="dk1"/>
              </a:buClr>
              <a:buSzPts val="2200"/>
              <a:buFont typeface="Helvetica Neue"/>
              <a:buChar char="-"/>
            </a:pPr>
            <a:r>
              <a:rPr b="1" lang="en-US" sz="2200">
                <a:solidFill>
                  <a:schemeClr val="dk1"/>
                </a:solidFill>
                <a:latin typeface="Helvetica Neue"/>
                <a:ea typeface="Helvetica Neue"/>
                <a:cs typeface="Helvetica Neue"/>
                <a:sym typeface="Helvetica Neue"/>
              </a:rPr>
              <a:t>via lessicale non semantica </a:t>
            </a:r>
            <a:r>
              <a:rPr lang="en-US" sz="2200">
                <a:solidFill>
                  <a:schemeClr val="dk1"/>
                </a:solidFill>
                <a:latin typeface="Helvetica Neue"/>
                <a:ea typeface="Helvetica Neue"/>
                <a:cs typeface="Helvetica Neue"/>
                <a:sym typeface="Helvetica Neue"/>
              </a:rPr>
              <a:t>che collega direttamente il sistema di  riconoscimento col sistema di produzione. Quest’ultima via permette  di spiegare l’esistenza di un’accurata lettura in assenza di  comprensione (iperlessia).</a:t>
            </a:r>
            <a:endParaRPr sz="2200">
              <a:solidFill>
                <a:schemeClr val="dk1"/>
              </a:solidFill>
              <a:latin typeface="Helvetica Neue"/>
              <a:ea typeface="Helvetica Neue"/>
              <a:cs typeface="Helvetica Neue"/>
              <a:sym typeface="Helvetica Neue"/>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5"/>
          <p:cNvSpPr txBox="1"/>
          <p:nvPr>
            <p:ph type="title"/>
          </p:nvPr>
        </p:nvSpPr>
        <p:spPr>
          <a:xfrm>
            <a:off x="3783627" y="900175"/>
            <a:ext cx="2841900" cy="567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ESEMPIO</a:t>
            </a:r>
            <a:endParaRPr/>
          </a:p>
        </p:txBody>
      </p:sp>
      <p:pic>
        <p:nvPicPr>
          <p:cNvPr id="217" name="Google Shape;217;p25"/>
          <p:cNvPicPr preferRelativeResize="0"/>
          <p:nvPr/>
        </p:nvPicPr>
        <p:blipFill rotWithShape="1">
          <a:blip r:embed="rId3">
            <a:alphaModFix/>
          </a:blip>
          <a:srcRect b="0" l="0" r="0" t="0"/>
          <a:stretch/>
        </p:blipFill>
        <p:spPr>
          <a:xfrm>
            <a:off x="1619890" y="1979676"/>
            <a:ext cx="7380731" cy="540105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8"/>
          <p:cNvSpPr txBox="1"/>
          <p:nvPr>
            <p:ph type="title"/>
          </p:nvPr>
        </p:nvSpPr>
        <p:spPr>
          <a:xfrm>
            <a:off x="1610232" y="654805"/>
            <a:ext cx="6892925" cy="696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Circuiti cerebrali coinvolti</a:t>
            </a:r>
            <a:endParaRPr sz="4400"/>
          </a:p>
        </p:txBody>
      </p:sp>
      <p:sp>
        <p:nvSpPr>
          <p:cNvPr id="59" name="Google Shape;59;p8"/>
          <p:cNvSpPr txBox="1"/>
          <p:nvPr/>
        </p:nvSpPr>
        <p:spPr>
          <a:xfrm>
            <a:off x="734436" y="1326895"/>
            <a:ext cx="8644255" cy="1213485"/>
          </a:xfrm>
          <a:prstGeom prst="rect">
            <a:avLst/>
          </a:prstGeom>
          <a:noFill/>
          <a:ln>
            <a:noFill/>
          </a:ln>
        </p:spPr>
        <p:txBody>
          <a:bodyPr anchorCtr="0" anchor="t" bIns="0" lIns="0" spcFirstLastPara="1" rIns="0" wrap="square" tIns="12050">
            <a:spAutoFit/>
          </a:bodyPr>
          <a:lstStyle/>
          <a:p>
            <a:pPr indent="0" lvl="0" marL="38100" marR="0" rtl="0" algn="l">
              <a:lnSpc>
                <a:spcPct val="100000"/>
              </a:lnSpc>
              <a:spcBef>
                <a:spcPts val="0"/>
              </a:spcBef>
              <a:spcAft>
                <a:spcPts val="0"/>
              </a:spcAft>
              <a:buNone/>
            </a:pPr>
            <a:r>
              <a:rPr b="1" lang="en-US" sz="2200">
                <a:solidFill>
                  <a:srgbClr val="323232"/>
                </a:solidFill>
                <a:latin typeface="Helvetica Neue"/>
                <a:ea typeface="Helvetica Neue"/>
                <a:cs typeface="Helvetica Neue"/>
                <a:sym typeface="Helvetica Neue"/>
              </a:rPr>
              <a:t>(tratto da “Le età della mente”di A.Oliverio e A. Oliverio-Ferraris)</a:t>
            </a:r>
            <a:endParaRPr sz="2200">
              <a:solidFill>
                <a:schemeClr val="dk1"/>
              </a:solidFill>
              <a:latin typeface="Helvetica Neue"/>
              <a:ea typeface="Helvetica Neue"/>
              <a:cs typeface="Helvetica Neue"/>
              <a:sym typeface="Helvetica Neue"/>
            </a:endParaRPr>
          </a:p>
          <a:p>
            <a:pPr indent="0" lvl="0" marL="0" marR="0" rtl="0" algn="l">
              <a:lnSpc>
                <a:spcPct val="100000"/>
              </a:lnSpc>
              <a:spcBef>
                <a:spcPts val="15"/>
              </a:spcBef>
              <a:spcAft>
                <a:spcPts val="0"/>
              </a:spcAft>
              <a:buNone/>
            </a:pPr>
            <a:r>
              <a:t/>
            </a:r>
            <a:endParaRPr sz="2400">
              <a:solidFill>
                <a:schemeClr val="dk1"/>
              </a:solidFill>
              <a:latin typeface="Helvetica Neue"/>
              <a:ea typeface="Helvetica Neue"/>
              <a:cs typeface="Helvetica Neue"/>
              <a:sym typeface="Helvetica Neue"/>
            </a:endParaRPr>
          </a:p>
          <a:p>
            <a:pPr indent="-325120" lvl="0" marL="777240" marR="0" rtl="0" algn="l">
              <a:lnSpc>
                <a:spcPct val="100000"/>
              </a:lnSpc>
              <a:spcBef>
                <a:spcPts val="0"/>
              </a:spcBef>
              <a:spcAft>
                <a:spcPts val="0"/>
              </a:spcAft>
              <a:buClr>
                <a:schemeClr val="dk1"/>
              </a:buClr>
              <a:buSzPts val="1400"/>
              <a:buFont typeface="Arial"/>
              <a:buChar char="●"/>
            </a:pPr>
            <a:r>
              <a:rPr lang="en-US" sz="3200">
                <a:solidFill>
                  <a:schemeClr val="dk1"/>
                </a:solidFill>
                <a:latin typeface="Helvetica Neue"/>
                <a:ea typeface="Helvetica Neue"/>
                <a:cs typeface="Helvetica Neue"/>
                <a:sym typeface="Helvetica Neue"/>
              </a:rPr>
              <a:t>Tuttavia c'è una certa differenza tra....</a:t>
            </a:r>
            <a:endParaRPr sz="3200">
              <a:solidFill>
                <a:schemeClr val="dk1"/>
              </a:solidFill>
              <a:latin typeface="Helvetica Neue"/>
              <a:ea typeface="Helvetica Neue"/>
              <a:cs typeface="Helvetica Neue"/>
              <a:sym typeface="Helvetica Neue"/>
            </a:endParaRPr>
          </a:p>
        </p:txBody>
      </p:sp>
      <p:sp>
        <p:nvSpPr>
          <p:cNvPr id="60" name="Google Shape;60;p8"/>
          <p:cNvSpPr txBox="1"/>
          <p:nvPr/>
        </p:nvSpPr>
        <p:spPr>
          <a:xfrm>
            <a:off x="1174364" y="5342633"/>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61" name="Google Shape;61;p8"/>
          <p:cNvSpPr txBox="1"/>
          <p:nvPr/>
        </p:nvSpPr>
        <p:spPr>
          <a:xfrm>
            <a:off x="1498984" y="5357874"/>
            <a:ext cx="7875270" cy="1507490"/>
          </a:xfrm>
          <a:prstGeom prst="rect">
            <a:avLst/>
          </a:prstGeom>
          <a:noFill/>
          <a:ln>
            <a:noFill/>
          </a:ln>
        </p:spPr>
        <p:txBody>
          <a:bodyPr anchorCtr="0" anchor="t" bIns="0" lIns="0" spcFirstLastPara="1" rIns="0" wrap="square" tIns="23475">
            <a:spAutoFit/>
          </a:bodyPr>
          <a:lstStyle/>
          <a:p>
            <a:pPr indent="130810" lvl="0" marL="12700" marR="5080" rtl="0" algn="just">
              <a:lnSpc>
                <a:spcPct val="96500"/>
              </a:lnSpc>
              <a:spcBef>
                <a:spcPts val="0"/>
              </a:spcBef>
              <a:spcAft>
                <a:spcPts val="0"/>
              </a:spcAft>
              <a:buNone/>
            </a:pPr>
            <a:r>
              <a:rPr lang="en-US" sz="2000">
                <a:solidFill>
                  <a:schemeClr val="dk1"/>
                </a:solidFill>
                <a:latin typeface="Helvetica Neue"/>
                <a:ea typeface="Helvetica Neue"/>
                <a:cs typeface="Helvetica Neue"/>
                <a:sym typeface="Helvetica Neue"/>
              </a:rPr>
              <a:t>...nel senso che in gran parte delle </a:t>
            </a:r>
            <a:r>
              <a:rPr b="1" lang="en-US" sz="2000">
                <a:solidFill>
                  <a:schemeClr val="dk1"/>
                </a:solidFill>
                <a:latin typeface="Helvetica Neue"/>
                <a:ea typeface="Helvetica Neue"/>
                <a:cs typeface="Helvetica Neue"/>
                <a:sym typeface="Helvetica Neue"/>
              </a:rPr>
              <a:t>femmine </a:t>
            </a:r>
            <a:r>
              <a:rPr lang="en-US" sz="2000">
                <a:solidFill>
                  <a:schemeClr val="dk1"/>
                </a:solidFill>
                <a:latin typeface="Helvetica Neue"/>
                <a:ea typeface="Helvetica Neue"/>
                <a:cs typeface="Helvetica Neue"/>
                <a:sym typeface="Helvetica Neue"/>
              </a:rPr>
              <a:t>i </a:t>
            </a:r>
            <a:r>
              <a:rPr b="1" lang="en-US" sz="2000">
                <a:solidFill>
                  <a:schemeClr val="dk1"/>
                </a:solidFill>
                <a:latin typeface="Helvetica Neue"/>
                <a:ea typeface="Helvetica Neue"/>
                <a:cs typeface="Helvetica Neue"/>
                <a:sym typeface="Helvetica Neue"/>
              </a:rPr>
              <a:t>processi fonologici  </a:t>
            </a:r>
            <a:r>
              <a:rPr lang="en-US" sz="2000">
                <a:solidFill>
                  <a:schemeClr val="dk1"/>
                </a:solidFill>
                <a:latin typeface="Helvetica Neue"/>
                <a:ea typeface="Helvetica Neue"/>
                <a:cs typeface="Helvetica Neue"/>
                <a:sym typeface="Helvetica Neue"/>
              </a:rPr>
              <a:t>hanno luogo sia nella corteccia frontale inferiore di sx che in quella di  dx, sono cioè </a:t>
            </a:r>
            <a:r>
              <a:rPr b="1" lang="en-US" sz="2000">
                <a:solidFill>
                  <a:schemeClr val="dk1"/>
                </a:solidFill>
                <a:latin typeface="Helvetica Neue"/>
                <a:ea typeface="Helvetica Neue"/>
                <a:cs typeface="Helvetica Neue"/>
                <a:sym typeface="Helvetica Neue"/>
              </a:rPr>
              <a:t>bilaterali</a:t>
            </a:r>
            <a:r>
              <a:rPr lang="en-US" sz="2000">
                <a:solidFill>
                  <a:schemeClr val="dk1"/>
                </a:solidFill>
                <a:latin typeface="Helvetica Neue"/>
                <a:ea typeface="Helvetica Neue"/>
                <a:cs typeface="Helvetica Neue"/>
                <a:sym typeface="Helvetica Neue"/>
              </a:rPr>
              <a:t>. Questo sarebbe il motivo per cui la dislessia  è maggiormente frequente nei maschi, che risultano da questo punto  di vista più svantaggiati.</a:t>
            </a:r>
            <a:endParaRPr sz="2000">
              <a:solidFill>
                <a:schemeClr val="dk1"/>
              </a:solidFill>
              <a:latin typeface="Helvetica Neue"/>
              <a:ea typeface="Helvetica Neue"/>
              <a:cs typeface="Helvetica Neue"/>
              <a:sym typeface="Helvetica Neue"/>
            </a:endParaRPr>
          </a:p>
        </p:txBody>
      </p:sp>
      <p:pic>
        <p:nvPicPr>
          <p:cNvPr id="62" name="Google Shape;62;p8"/>
          <p:cNvPicPr preferRelativeResize="0"/>
          <p:nvPr/>
        </p:nvPicPr>
        <p:blipFill rotWithShape="1">
          <a:blip r:embed="rId3">
            <a:alphaModFix/>
          </a:blip>
          <a:srcRect b="0" l="0" r="0" t="0"/>
          <a:stretch/>
        </p:blipFill>
        <p:spPr>
          <a:xfrm>
            <a:off x="3599565" y="2645664"/>
            <a:ext cx="2857500" cy="230581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6"/>
          <p:cNvSpPr txBox="1"/>
          <p:nvPr>
            <p:ph type="title"/>
          </p:nvPr>
        </p:nvSpPr>
        <p:spPr>
          <a:xfrm>
            <a:off x="2849243" y="900175"/>
            <a:ext cx="4392295"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Quante DISLESSIE?</a:t>
            </a:r>
            <a:endParaRPr/>
          </a:p>
        </p:txBody>
      </p:sp>
      <p:sp>
        <p:nvSpPr>
          <p:cNvPr id="223" name="Google Shape;223;p26"/>
          <p:cNvSpPr txBox="1"/>
          <p:nvPr/>
        </p:nvSpPr>
        <p:spPr>
          <a:xfrm>
            <a:off x="954908" y="2636011"/>
            <a:ext cx="189230" cy="272415"/>
          </a:xfrm>
          <a:prstGeom prst="rect">
            <a:avLst/>
          </a:prstGeom>
          <a:noFill/>
          <a:ln>
            <a:noFill/>
          </a:ln>
        </p:spPr>
        <p:txBody>
          <a:bodyPr anchorCtr="0" anchor="t" bIns="0" lIns="0" spcFirstLastPara="1" rIns="0" wrap="square" tIns="15225">
            <a:spAutoFit/>
          </a:bodyPr>
          <a:lstStyle/>
          <a:p>
            <a:pPr indent="0" lvl="0" marL="12700" marR="0" rtl="0" algn="l">
              <a:lnSpc>
                <a:spcPct val="100000"/>
              </a:lnSpc>
              <a:spcBef>
                <a:spcPts val="0"/>
              </a:spcBef>
              <a:spcAft>
                <a:spcPts val="0"/>
              </a:spcAft>
              <a:buNone/>
            </a:pPr>
            <a:r>
              <a:rPr lang="en-US" sz="1600">
                <a:solidFill>
                  <a:srgbClr val="0E584C"/>
                </a:solidFill>
                <a:latin typeface="Arial"/>
                <a:ea typeface="Arial"/>
                <a:cs typeface="Arial"/>
                <a:sym typeface="Arial"/>
              </a:rPr>
              <a:t>●</a:t>
            </a:r>
            <a:endParaRPr sz="1600">
              <a:solidFill>
                <a:schemeClr val="dk1"/>
              </a:solidFill>
              <a:latin typeface="Arial"/>
              <a:ea typeface="Arial"/>
              <a:cs typeface="Arial"/>
              <a:sym typeface="Arial"/>
            </a:endParaRPr>
          </a:p>
        </p:txBody>
      </p:sp>
      <p:sp>
        <p:nvSpPr>
          <p:cNvPr id="224" name="Google Shape;224;p26"/>
          <p:cNvSpPr txBox="1"/>
          <p:nvPr/>
        </p:nvSpPr>
        <p:spPr>
          <a:xfrm>
            <a:off x="1279524" y="2506470"/>
            <a:ext cx="6764020" cy="5740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Una prima grande distinzione tra:</a:t>
            </a:r>
            <a:endParaRPr sz="3600">
              <a:solidFill>
                <a:schemeClr val="dk1"/>
              </a:solidFill>
              <a:latin typeface="Helvetica Neue"/>
              <a:ea typeface="Helvetica Neue"/>
              <a:cs typeface="Helvetica Neue"/>
              <a:sym typeface="Helvetica Neue"/>
            </a:endParaRPr>
          </a:p>
        </p:txBody>
      </p:sp>
      <p:sp>
        <p:nvSpPr>
          <p:cNvPr id="225" name="Google Shape;225;p26"/>
          <p:cNvSpPr txBox="1"/>
          <p:nvPr/>
        </p:nvSpPr>
        <p:spPr>
          <a:xfrm>
            <a:off x="1279524" y="3963414"/>
            <a:ext cx="5612765" cy="2031364"/>
          </a:xfrm>
          <a:prstGeom prst="rect">
            <a:avLst/>
          </a:prstGeom>
          <a:noFill/>
          <a:ln>
            <a:noFill/>
          </a:ln>
        </p:spPr>
        <p:txBody>
          <a:bodyPr anchorCtr="0" anchor="t" bIns="0" lIns="0" spcFirstLastPara="1" rIns="0" wrap="square" tIns="12700">
            <a:spAutoFit/>
          </a:bodyPr>
          <a:lstStyle/>
          <a:p>
            <a:pPr indent="-533400" lvl="0" marL="546100" marR="0" rtl="0" algn="l">
              <a:lnSpc>
                <a:spcPct val="100000"/>
              </a:lnSpc>
              <a:spcBef>
                <a:spcPts val="0"/>
              </a:spcBef>
              <a:spcAft>
                <a:spcPts val="0"/>
              </a:spcAft>
              <a:buClr>
                <a:schemeClr val="dk1"/>
              </a:buClr>
              <a:buSzPts val="3600"/>
              <a:buFont typeface="Helvetica Neue"/>
              <a:buAutoNum type="arabicParenR"/>
            </a:pPr>
            <a:r>
              <a:rPr lang="en-US" sz="3600">
                <a:solidFill>
                  <a:schemeClr val="dk1"/>
                </a:solidFill>
                <a:latin typeface="Helvetica Neue"/>
                <a:ea typeface="Helvetica Neue"/>
                <a:cs typeface="Helvetica Neue"/>
                <a:sym typeface="Helvetica Neue"/>
              </a:rPr>
              <a:t>DISLESSIE ACQUISITE</a:t>
            </a:r>
            <a:endParaRPr sz="36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ts val="3600"/>
              <a:buFont typeface="Helvetica Neue"/>
              <a:buNone/>
            </a:pPr>
            <a:r>
              <a:t/>
            </a:r>
            <a:endParaRPr sz="3600">
              <a:solidFill>
                <a:schemeClr val="dk1"/>
              </a:solidFill>
              <a:latin typeface="Helvetica Neue"/>
              <a:ea typeface="Helvetica Neue"/>
              <a:cs typeface="Helvetica Neue"/>
              <a:sym typeface="Helvetica Neue"/>
            </a:endParaRPr>
          </a:p>
          <a:p>
            <a:pPr indent="-533400" lvl="0" marL="546100" marR="0" rtl="0" algn="l">
              <a:lnSpc>
                <a:spcPct val="100000"/>
              </a:lnSpc>
              <a:spcBef>
                <a:spcPts val="2920"/>
              </a:spcBef>
              <a:spcAft>
                <a:spcPts val="0"/>
              </a:spcAft>
              <a:buClr>
                <a:schemeClr val="dk1"/>
              </a:buClr>
              <a:buSzPts val="3600"/>
              <a:buFont typeface="Helvetica Neue"/>
              <a:buAutoNum type="arabicParenR"/>
            </a:pPr>
            <a:r>
              <a:rPr lang="en-US" sz="3600">
                <a:solidFill>
                  <a:schemeClr val="dk1"/>
                </a:solidFill>
                <a:latin typeface="Helvetica Neue"/>
                <a:ea typeface="Helvetica Neue"/>
                <a:cs typeface="Helvetica Neue"/>
                <a:sym typeface="Helvetica Neue"/>
              </a:rPr>
              <a:t>DISLESSIE EVOLUTIVE</a:t>
            </a:r>
            <a:endParaRPr sz="3600">
              <a:solidFill>
                <a:schemeClr val="dk1"/>
              </a:solidFill>
              <a:latin typeface="Helvetica Neue"/>
              <a:ea typeface="Helvetica Neue"/>
              <a:cs typeface="Helvetica Neue"/>
              <a:sym typeface="Helvetica Neue"/>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7"/>
          <p:cNvSpPr txBox="1"/>
          <p:nvPr>
            <p:ph type="title"/>
          </p:nvPr>
        </p:nvSpPr>
        <p:spPr>
          <a:xfrm>
            <a:off x="2530727" y="900175"/>
            <a:ext cx="5027930"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DISLESSIE ACQUISITE</a:t>
            </a:r>
            <a:endParaRPr/>
          </a:p>
        </p:txBody>
      </p:sp>
      <p:sp>
        <p:nvSpPr>
          <p:cNvPr id="231" name="Google Shape;231;p27"/>
          <p:cNvSpPr txBox="1"/>
          <p:nvPr/>
        </p:nvSpPr>
        <p:spPr>
          <a:xfrm>
            <a:off x="954908" y="2442462"/>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rgbClr val="0E584C"/>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232" name="Google Shape;232;p27"/>
          <p:cNvSpPr txBox="1"/>
          <p:nvPr/>
        </p:nvSpPr>
        <p:spPr>
          <a:xfrm>
            <a:off x="1279524" y="2326638"/>
            <a:ext cx="8068945" cy="3703954"/>
          </a:xfrm>
          <a:prstGeom prst="rect">
            <a:avLst/>
          </a:prstGeom>
          <a:noFill/>
          <a:ln>
            <a:noFill/>
          </a:ln>
        </p:spPr>
        <p:txBody>
          <a:bodyPr anchorCtr="0" anchor="t" bIns="0" lIns="0" spcFirstLastPara="1" rIns="0" wrap="square" tIns="12700">
            <a:spAutoFit/>
          </a:bodyPr>
          <a:lstStyle/>
          <a:p>
            <a:pPr indent="-323215" lvl="0" marL="335280" marR="5080" rtl="0" algn="just">
              <a:lnSpc>
                <a:spcPct val="100000"/>
              </a:lnSpc>
              <a:spcBef>
                <a:spcPts val="0"/>
              </a:spcBef>
              <a:spcAft>
                <a:spcPts val="0"/>
              </a:spcAft>
              <a:buNone/>
            </a:pPr>
            <a:r>
              <a:rPr b="1" lang="en-US" sz="3200">
                <a:solidFill>
                  <a:schemeClr val="dk1"/>
                </a:solidFill>
                <a:latin typeface="Helvetica Neue"/>
                <a:ea typeface="Helvetica Neue"/>
                <a:cs typeface="Helvetica Neue"/>
                <a:sym typeface="Helvetica Neue"/>
              </a:rPr>
              <a:t>PERIFERICHE</a:t>
            </a:r>
            <a:r>
              <a:rPr lang="en-US" sz="3200">
                <a:solidFill>
                  <a:schemeClr val="dk1"/>
                </a:solidFill>
                <a:latin typeface="Helvetica Neue"/>
                <a:ea typeface="Helvetica Neue"/>
                <a:cs typeface="Helvetica Neue"/>
                <a:sym typeface="Helvetica Neue"/>
              </a:rPr>
              <a:t>: disturbi di elaborazione  della forma visiva della parola. Il disturbo  colpisce le prime fasi di elaborazione delle  parole, che sono le più periferiche:</a:t>
            </a:r>
            <a:endParaRPr sz="3200">
              <a:solidFill>
                <a:schemeClr val="dk1"/>
              </a:solidFill>
              <a:latin typeface="Helvetica Neue"/>
              <a:ea typeface="Helvetica Neue"/>
              <a:cs typeface="Helvetica Neue"/>
              <a:sym typeface="Helvetica Neue"/>
            </a:endParaRPr>
          </a:p>
          <a:p>
            <a:pPr indent="-201295" lvl="0" marL="213359" marR="0" rtl="0" algn="l">
              <a:lnSpc>
                <a:spcPct val="100000"/>
              </a:lnSpc>
              <a:spcBef>
                <a:spcPts val="1405"/>
              </a:spcBef>
              <a:spcAft>
                <a:spcPts val="0"/>
              </a:spcAft>
              <a:buClr>
                <a:schemeClr val="dk1"/>
              </a:buClr>
              <a:buSzPts val="2600"/>
              <a:buFont typeface="Helvetica Neue"/>
              <a:buChar char="-"/>
            </a:pPr>
            <a:r>
              <a:rPr lang="en-US" sz="2600">
                <a:solidFill>
                  <a:schemeClr val="dk1"/>
                </a:solidFill>
                <a:latin typeface="Helvetica Neue"/>
                <a:ea typeface="Helvetica Neue"/>
                <a:cs typeface="Helvetica Neue"/>
                <a:sym typeface="Helvetica Neue"/>
              </a:rPr>
              <a:t>visiva (da neglect)</a:t>
            </a:r>
            <a:endParaRPr sz="2600">
              <a:solidFill>
                <a:schemeClr val="dk1"/>
              </a:solidFill>
              <a:latin typeface="Helvetica Neue"/>
              <a:ea typeface="Helvetica Neue"/>
              <a:cs typeface="Helvetica Neue"/>
              <a:sym typeface="Helvetica Neue"/>
            </a:endParaRPr>
          </a:p>
          <a:p>
            <a:pPr indent="-201295" lvl="0" marL="213359" marR="0" rtl="0" algn="l">
              <a:lnSpc>
                <a:spcPct val="100000"/>
              </a:lnSpc>
              <a:spcBef>
                <a:spcPts val="1415"/>
              </a:spcBef>
              <a:spcAft>
                <a:spcPts val="0"/>
              </a:spcAft>
              <a:buClr>
                <a:schemeClr val="dk1"/>
              </a:buClr>
              <a:buSzPts val="2600"/>
              <a:buFont typeface="Helvetica Neue"/>
              <a:buChar char="-"/>
            </a:pPr>
            <a:r>
              <a:rPr lang="en-US" sz="2600">
                <a:solidFill>
                  <a:schemeClr val="dk1"/>
                </a:solidFill>
                <a:latin typeface="Helvetica Neue"/>
                <a:ea typeface="Helvetica Neue"/>
                <a:cs typeface="Helvetica Neue"/>
                <a:sym typeface="Helvetica Neue"/>
              </a:rPr>
              <a:t>attentiva</a:t>
            </a:r>
            <a:endParaRPr sz="2600">
              <a:solidFill>
                <a:schemeClr val="dk1"/>
              </a:solidFill>
              <a:latin typeface="Helvetica Neue"/>
              <a:ea typeface="Helvetica Neue"/>
              <a:cs typeface="Helvetica Neue"/>
              <a:sym typeface="Helvetica Neue"/>
            </a:endParaRPr>
          </a:p>
          <a:p>
            <a:pPr indent="-201295" lvl="0" marL="213359" marR="0" rtl="0" algn="l">
              <a:lnSpc>
                <a:spcPct val="100000"/>
              </a:lnSpc>
              <a:spcBef>
                <a:spcPts val="1420"/>
              </a:spcBef>
              <a:spcAft>
                <a:spcPts val="0"/>
              </a:spcAft>
              <a:buClr>
                <a:schemeClr val="dk1"/>
              </a:buClr>
              <a:buSzPts val="2600"/>
              <a:buFont typeface="Helvetica Neue"/>
              <a:buChar char="-"/>
            </a:pPr>
            <a:r>
              <a:rPr lang="en-US" sz="2600">
                <a:solidFill>
                  <a:schemeClr val="dk1"/>
                </a:solidFill>
                <a:latin typeface="Helvetica Neue"/>
                <a:ea typeface="Helvetica Neue"/>
                <a:cs typeface="Helvetica Neue"/>
                <a:sym typeface="Helvetica Neue"/>
              </a:rPr>
              <a:t>lettera per lettera (alessia pura)</a:t>
            </a:r>
            <a:endParaRPr sz="2600">
              <a:solidFill>
                <a:schemeClr val="dk1"/>
              </a:solidFill>
              <a:latin typeface="Helvetica Neue"/>
              <a:ea typeface="Helvetica Neue"/>
              <a:cs typeface="Helvetica Neue"/>
              <a:sym typeface="Helvetica Neue"/>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8"/>
          <p:cNvSpPr txBox="1"/>
          <p:nvPr>
            <p:ph type="title"/>
          </p:nvPr>
        </p:nvSpPr>
        <p:spPr>
          <a:xfrm>
            <a:off x="2530727" y="900175"/>
            <a:ext cx="5027930"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DISLESSIE ACQUISITE</a:t>
            </a:r>
            <a:endParaRPr/>
          </a:p>
        </p:txBody>
      </p:sp>
      <p:sp>
        <p:nvSpPr>
          <p:cNvPr id="238" name="Google Shape;238;p28"/>
          <p:cNvSpPr txBox="1"/>
          <p:nvPr/>
        </p:nvSpPr>
        <p:spPr>
          <a:xfrm>
            <a:off x="743072" y="2442462"/>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rgbClr val="0E584C"/>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239" name="Google Shape;239;p28"/>
          <p:cNvSpPr txBox="1"/>
          <p:nvPr/>
        </p:nvSpPr>
        <p:spPr>
          <a:xfrm>
            <a:off x="634868" y="2326638"/>
            <a:ext cx="9278620" cy="4735830"/>
          </a:xfrm>
          <a:prstGeom prst="rect">
            <a:avLst/>
          </a:prstGeom>
          <a:noFill/>
          <a:ln>
            <a:noFill/>
          </a:ln>
        </p:spPr>
        <p:txBody>
          <a:bodyPr anchorCtr="0" anchor="t" bIns="0" lIns="0" spcFirstLastPara="1" rIns="0" wrap="square" tIns="12700">
            <a:spAutoFit/>
          </a:bodyPr>
          <a:lstStyle/>
          <a:p>
            <a:pPr indent="-325119" lvl="0" marL="768350" marR="5080" rtl="0" algn="just">
              <a:lnSpc>
                <a:spcPct val="100000"/>
              </a:lnSpc>
              <a:spcBef>
                <a:spcPts val="0"/>
              </a:spcBef>
              <a:spcAft>
                <a:spcPts val="0"/>
              </a:spcAft>
              <a:buNone/>
            </a:pPr>
            <a:r>
              <a:rPr b="1" lang="en-US" sz="3200">
                <a:solidFill>
                  <a:schemeClr val="dk1"/>
                </a:solidFill>
                <a:latin typeface="Helvetica Neue"/>
                <a:ea typeface="Helvetica Neue"/>
                <a:cs typeface="Helvetica Neue"/>
                <a:sym typeface="Helvetica Neue"/>
              </a:rPr>
              <a:t>CENTRALI</a:t>
            </a:r>
            <a:r>
              <a:rPr lang="en-US" sz="3200">
                <a:solidFill>
                  <a:schemeClr val="dk1"/>
                </a:solidFill>
                <a:latin typeface="Helvetica Neue"/>
                <a:ea typeface="Helvetica Neue"/>
                <a:cs typeface="Helvetica Neue"/>
                <a:sym typeface="Helvetica Neue"/>
              </a:rPr>
              <a:t>: disturbi di lettura il cui deficit è a  carico delle due procedure necessarie per la  lettura ad alta voce, ovvero della via fonologica  e della via visiva:</a:t>
            </a:r>
            <a:endParaRPr sz="3200">
              <a:solidFill>
                <a:schemeClr val="dk1"/>
              </a:solidFill>
              <a:latin typeface="Helvetica Neue"/>
              <a:ea typeface="Helvetica Neue"/>
              <a:cs typeface="Helvetica Neue"/>
              <a:sym typeface="Helvetica Neue"/>
            </a:endParaRPr>
          </a:p>
          <a:p>
            <a:pPr indent="-201295" lvl="0" marL="213359" marR="0" rtl="0" algn="l">
              <a:lnSpc>
                <a:spcPct val="100000"/>
              </a:lnSpc>
              <a:spcBef>
                <a:spcPts val="1410"/>
              </a:spcBef>
              <a:spcAft>
                <a:spcPts val="0"/>
              </a:spcAft>
              <a:buClr>
                <a:schemeClr val="dk1"/>
              </a:buClr>
              <a:buSzPts val="2600"/>
              <a:buFont typeface="Helvetica Neue"/>
              <a:buChar char="-"/>
            </a:pPr>
            <a:r>
              <a:rPr lang="en-US" sz="2800">
                <a:solidFill>
                  <a:schemeClr val="dk1"/>
                </a:solidFill>
                <a:latin typeface="Helvetica Neue"/>
                <a:ea typeface="Helvetica Neue"/>
                <a:cs typeface="Helvetica Neue"/>
                <a:sym typeface="Helvetica Neue"/>
              </a:rPr>
              <a:t>superficiale (o lettura fonologica): </a:t>
            </a:r>
            <a:r>
              <a:rPr lang="en-US" sz="2200">
                <a:solidFill>
                  <a:schemeClr val="dk1"/>
                </a:solidFill>
                <a:latin typeface="Helvetica Neue"/>
                <a:ea typeface="Helvetica Neue"/>
                <a:cs typeface="Helvetica Neue"/>
                <a:sym typeface="Helvetica Neue"/>
              </a:rPr>
              <a:t>danno via lessicale</a:t>
            </a:r>
            <a:endParaRPr sz="2200">
              <a:solidFill>
                <a:schemeClr val="dk1"/>
              </a:solidFill>
              <a:latin typeface="Helvetica Neue"/>
              <a:ea typeface="Helvetica Neue"/>
              <a:cs typeface="Helvetica Neue"/>
              <a:sym typeface="Helvetica Neue"/>
            </a:endParaRPr>
          </a:p>
          <a:p>
            <a:pPr indent="-218440" lvl="0" marL="230504" marR="0" rtl="0" algn="l">
              <a:lnSpc>
                <a:spcPct val="100000"/>
              </a:lnSpc>
              <a:spcBef>
                <a:spcPts val="1415"/>
              </a:spcBef>
              <a:spcAft>
                <a:spcPts val="0"/>
              </a:spcAft>
              <a:buClr>
                <a:schemeClr val="dk1"/>
              </a:buClr>
              <a:buSzPts val="2800"/>
              <a:buFont typeface="Helvetica Neue"/>
              <a:buChar char="-"/>
            </a:pPr>
            <a:r>
              <a:rPr lang="en-US" sz="2800">
                <a:solidFill>
                  <a:schemeClr val="dk1"/>
                </a:solidFill>
                <a:latin typeface="Helvetica Neue"/>
                <a:ea typeface="Helvetica Neue"/>
                <a:cs typeface="Helvetica Neue"/>
                <a:sym typeface="Helvetica Neue"/>
              </a:rPr>
              <a:t>fonologica (o lettura visiva): </a:t>
            </a:r>
            <a:r>
              <a:rPr lang="en-US" sz="2200">
                <a:solidFill>
                  <a:schemeClr val="dk1"/>
                </a:solidFill>
                <a:latin typeface="Helvetica Neue"/>
                <a:ea typeface="Helvetica Neue"/>
                <a:cs typeface="Helvetica Neue"/>
                <a:sym typeface="Helvetica Neue"/>
              </a:rPr>
              <a:t>danno via fonologica</a:t>
            </a:r>
            <a:endParaRPr sz="2200">
              <a:solidFill>
                <a:schemeClr val="dk1"/>
              </a:solidFill>
              <a:latin typeface="Helvetica Neue"/>
              <a:ea typeface="Helvetica Neue"/>
              <a:cs typeface="Helvetica Neue"/>
              <a:sym typeface="Helvetica Neue"/>
            </a:endParaRPr>
          </a:p>
          <a:p>
            <a:pPr indent="-218440" lvl="0" marL="230504" marR="0" rtl="0" algn="l">
              <a:lnSpc>
                <a:spcPct val="100000"/>
              </a:lnSpc>
              <a:spcBef>
                <a:spcPts val="1415"/>
              </a:spcBef>
              <a:spcAft>
                <a:spcPts val="0"/>
              </a:spcAft>
              <a:buClr>
                <a:schemeClr val="dk1"/>
              </a:buClr>
              <a:buSzPts val="2800"/>
              <a:buFont typeface="Helvetica Neue"/>
              <a:buChar char="-"/>
            </a:pPr>
            <a:r>
              <a:rPr lang="en-US" sz="2800">
                <a:solidFill>
                  <a:schemeClr val="dk1"/>
                </a:solidFill>
                <a:latin typeface="Helvetica Neue"/>
                <a:ea typeface="Helvetica Neue"/>
                <a:cs typeface="Helvetica Neue"/>
                <a:sym typeface="Helvetica Neue"/>
              </a:rPr>
              <a:t>profonda: </a:t>
            </a:r>
            <a:r>
              <a:rPr lang="en-US" sz="2200">
                <a:solidFill>
                  <a:schemeClr val="dk1"/>
                </a:solidFill>
                <a:latin typeface="Helvetica Neue"/>
                <a:ea typeface="Helvetica Neue"/>
                <a:cs typeface="Helvetica Neue"/>
                <a:sym typeface="Helvetica Neue"/>
              </a:rPr>
              <a:t>disturbo multicomponenziale (via fonologica e via visiva)</a:t>
            </a:r>
            <a:endParaRPr sz="2200">
              <a:solidFill>
                <a:schemeClr val="dk1"/>
              </a:solidFill>
              <a:latin typeface="Helvetica Neue"/>
              <a:ea typeface="Helvetica Neue"/>
              <a:cs typeface="Helvetica Neue"/>
              <a:sym typeface="Helvetica Neue"/>
            </a:endParaRPr>
          </a:p>
          <a:p>
            <a:pPr indent="-291465" lvl="0" marL="291465" marR="6350" rtl="0" algn="l">
              <a:lnSpc>
                <a:spcPct val="100000"/>
              </a:lnSpc>
              <a:spcBef>
                <a:spcPts val="1405"/>
              </a:spcBef>
              <a:spcAft>
                <a:spcPts val="0"/>
              </a:spcAft>
              <a:buClr>
                <a:schemeClr val="dk1"/>
              </a:buClr>
              <a:buSzPts val="2800"/>
              <a:buFont typeface="Helvetica Neue"/>
              <a:buChar char="-"/>
            </a:pPr>
            <a:r>
              <a:rPr lang="en-US" sz="2800">
                <a:solidFill>
                  <a:schemeClr val="dk1"/>
                </a:solidFill>
                <a:latin typeface="Helvetica Neue"/>
                <a:ea typeface="Helvetica Neue"/>
                <a:cs typeface="Helvetica Neue"/>
                <a:sym typeface="Helvetica Neue"/>
              </a:rPr>
              <a:t>diretta	(iperlessia	o	lettura	senza	comprensione):	</a:t>
            </a:r>
            <a:r>
              <a:rPr lang="en-US" sz="2200">
                <a:solidFill>
                  <a:schemeClr val="dk1"/>
                </a:solidFill>
                <a:latin typeface="Helvetica Neue"/>
                <a:ea typeface="Helvetica Neue"/>
                <a:cs typeface="Helvetica Neue"/>
                <a:sym typeface="Helvetica Neue"/>
              </a:rPr>
              <a:t>tipo	di  dislessia fonologica; funziona la via lessicale non semantica)</a:t>
            </a:r>
            <a:endParaRPr sz="2200">
              <a:solidFill>
                <a:schemeClr val="dk1"/>
              </a:solidFill>
              <a:latin typeface="Helvetica Neue"/>
              <a:ea typeface="Helvetica Neue"/>
              <a:cs typeface="Helvetica Neue"/>
              <a:sym typeface="Helvetica Neue"/>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9"/>
          <p:cNvSpPr txBox="1"/>
          <p:nvPr>
            <p:ph type="title"/>
          </p:nvPr>
        </p:nvSpPr>
        <p:spPr>
          <a:xfrm>
            <a:off x="2480436" y="732529"/>
            <a:ext cx="5128260"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DISLESSIE EVOLUTIVE</a:t>
            </a:r>
            <a:endParaRPr/>
          </a:p>
        </p:txBody>
      </p:sp>
      <p:sp>
        <p:nvSpPr>
          <p:cNvPr id="245" name="Google Shape;245;p29"/>
          <p:cNvSpPr txBox="1"/>
          <p:nvPr/>
        </p:nvSpPr>
        <p:spPr>
          <a:xfrm>
            <a:off x="1762632" y="1281175"/>
            <a:ext cx="6565265" cy="36068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2200">
                <a:solidFill>
                  <a:srgbClr val="323232"/>
                </a:solidFill>
                <a:latin typeface="Helvetica Neue"/>
                <a:ea typeface="Helvetica Neue"/>
                <a:cs typeface="Helvetica Neue"/>
                <a:sym typeface="Helvetica Neue"/>
              </a:rPr>
              <a:t>(documentazione tratta dal sito www.neuropsy.it)</a:t>
            </a:r>
            <a:endParaRPr sz="2200">
              <a:solidFill>
                <a:schemeClr val="dk1"/>
              </a:solidFill>
              <a:latin typeface="Helvetica Neue"/>
              <a:ea typeface="Helvetica Neue"/>
              <a:cs typeface="Helvetica Neue"/>
              <a:sym typeface="Helvetica Neue"/>
            </a:endParaRPr>
          </a:p>
        </p:txBody>
      </p:sp>
      <p:sp>
        <p:nvSpPr>
          <p:cNvPr id="246" name="Google Shape;246;p29"/>
          <p:cNvSpPr txBox="1"/>
          <p:nvPr/>
        </p:nvSpPr>
        <p:spPr>
          <a:xfrm>
            <a:off x="526664" y="4637022"/>
            <a:ext cx="8736330" cy="2216785"/>
          </a:xfrm>
          <a:prstGeom prst="rect">
            <a:avLst/>
          </a:prstGeom>
          <a:noFill/>
          <a:ln>
            <a:noFill/>
          </a:ln>
        </p:spPr>
        <p:txBody>
          <a:bodyPr anchorCtr="0" anchor="t" bIns="0" lIns="0" spcFirstLastPara="1" rIns="0" wrap="square" tIns="12050">
            <a:spAutoFit/>
          </a:bodyPr>
          <a:lstStyle/>
          <a:p>
            <a:pPr indent="0" lvl="0" marL="12700" marR="5080" rtl="0" algn="just">
              <a:lnSpc>
                <a:spcPct val="100000"/>
              </a:lnSpc>
              <a:spcBef>
                <a:spcPts val="0"/>
              </a:spcBef>
              <a:spcAft>
                <a:spcPts val="0"/>
              </a:spcAft>
              <a:buNone/>
            </a:pPr>
            <a:r>
              <a:rPr lang="en-US" sz="2200">
                <a:solidFill>
                  <a:schemeClr val="dk1"/>
                </a:solidFill>
                <a:latin typeface="Helvetica Neue"/>
                <a:ea typeface="Helvetica Neue"/>
                <a:cs typeface="Helvetica Neue"/>
                <a:sym typeface="Helvetica Neue"/>
              </a:rPr>
              <a:t>ll modello di apprendimento della lettura di Uta Frith (1985) spiega  come i bambini passino da una totale ignoranza dei rapporti tra  linguaggio orale e linguaggio scritto, all’automatizzazione dei processi  di lettura.</a:t>
            </a:r>
            <a:endParaRPr sz="2200">
              <a:solidFill>
                <a:schemeClr val="dk1"/>
              </a:solidFill>
              <a:latin typeface="Helvetica Neue"/>
              <a:ea typeface="Helvetica Neue"/>
              <a:cs typeface="Helvetica Neue"/>
              <a:sym typeface="Helvetica Neue"/>
            </a:endParaRPr>
          </a:p>
          <a:p>
            <a:pPr indent="0" lvl="0" marL="12700" marR="5080" rtl="0" algn="just">
              <a:lnSpc>
                <a:spcPct val="100000"/>
              </a:lnSpc>
              <a:spcBef>
                <a:spcPts val="1415"/>
              </a:spcBef>
              <a:spcAft>
                <a:spcPts val="0"/>
              </a:spcAft>
              <a:buNone/>
            </a:pPr>
            <a:r>
              <a:rPr lang="en-US" sz="2200">
                <a:solidFill>
                  <a:schemeClr val="dk1"/>
                </a:solidFill>
                <a:latin typeface="Helvetica Neue"/>
                <a:ea typeface="Helvetica Neue"/>
                <a:cs typeface="Helvetica Neue"/>
                <a:sym typeface="Helvetica Neue"/>
              </a:rPr>
              <a:t>L'acquisizione della lettura avviene attraversano 4 fasi tra loro  indipendenti.</a:t>
            </a:r>
            <a:endParaRPr sz="2200">
              <a:solidFill>
                <a:schemeClr val="dk1"/>
              </a:solidFill>
              <a:latin typeface="Helvetica Neue"/>
              <a:ea typeface="Helvetica Neue"/>
              <a:cs typeface="Helvetica Neue"/>
              <a:sym typeface="Helvetica Neue"/>
            </a:endParaRPr>
          </a:p>
        </p:txBody>
      </p:sp>
      <p:pic>
        <p:nvPicPr>
          <p:cNvPr id="247" name="Google Shape;247;p29"/>
          <p:cNvPicPr preferRelativeResize="0"/>
          <p:nvPr/>
        </p:nvPicPr>
        <p:blipFill rotWithShape="1">
          <a:blip r:embed="rId3">
            <a:alphaModFix/>
          </a:blip>
          <a:srcRect b="0" l="0" r="0" t="0"/>
          <a:stretch/>
        </p:blipFill>
        <p:spPr>
          <a:xfrm>
            <a:off x="3419733" y="1979676"/>
            <a:ext cx="2880360" cy="252069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0"/>
          <p:cNvSpPr txBox="1"/>
          <p:nvPr>
            <p:ph type="title"/>
          </p:nvPr>
        </p:nvSpPr>
        <p:spPr>
          <a:xfrm>
            <a:off x="2480436" y="686809"/>
            <a:ext cx="5128259"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DISLESSIE EVOLUTIVE</a:t>
            </a:r>
            <a:endParaRPr/>
          </a:p>
        </p:txBody>
      </p:sp>
      <p:sp>
        <p:nvSpPr>
          <p:cNvPr id="253" name="Google Shape;253;p30"/>
          <p:cNvSpPr txBox="1"/>
          <p:nvPr/>
        </p:nvSpPr>
        <p:spPr>
          <a:xfrm>
            <a:off x="2596259" y="1235455"/>
            <a:ext cx="4897120" cy="4521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b="1" lang="en-US" sz="2800">
                <a:solidFill>
                  <a:srgbClr val="323232"/>
                </a:solidFill>
                <a:latin typeface="Helvetica Neue"/>
                <a:ea typeface="Helvetica Neue"/>
                <a:cs typeface="Helvetica Neue"/>
                <a:sym typeface="Helvetica Neue"/>
              </a:rPr>
              <a:t>MODELLO UTA FRITH (1985)</a:t>
            </a:r>
            <a:endParaRPr sz="2800">
              <a:solidFill>
                <a:schemeClr val="dk1"/>
              </a:solidFill>
              <a:latin typeface="Helvetica Neue"/>
              <a:ea typeface="Helvetica Neue"/>
              <a:cs typeface="Helvetica Neue"/>
              <a:sym typeface="Helvetica Neue"/>
            </a:endParaRPr>
          </a:p>
        </p:txBody>
      </p:sp>
      <p:sp>
        <p:nvSpPr>
          <p:cNvPr id="254" name="Google Shape;254;p30"/>
          <p:cNvSpPr txBox="1"/>
          <p:nvPr/>
        </p:nvSpPr>
        <p:spPr>
          <a:xfrm>
            <a:off x="667625" y="2375525"/>
            <a:ext cx="9173100" cy="4194600"/>
          </a:xfrm>
          <a:prstGeom prst="rect">
            <a:avLst/>
          </a:prstGeom>
          <a:noFill/>
          <a:ln>
            <a:noFill/>
          </a:ln>
        </p:spPr>
        <p:txBody>
          <a:bodyPr anchorCtr="0" anchor="t" bIns="0" lIns="0" spcFirstLastPara="1" rIns="0" wrap="square" tIns="13325">
            <a:spAutoFit/>
          </a:bodyPr>
          <a:lstStyle/>
          <a:p>
            <a:pPr indent="0" lvl="0" marL="12700" marR="5080" rtl="0" algn="just">
              <a:lnSpc>
                <a:spcPct val="99900"/>
              </a:lnSpc>
              <a:spcBef>
                <a:spcPts val="0"/>
              </a:spcBef>
              <a:spcAft>
                <a:spcPts val="0"/>
              </a:spcAft>
              <a:buClr>
                <a:schemeClr val="dk1"/>
              </a:buClr>
              <a:buSzPts val="1100"/>
              <a:buFont typeface="Arial"/>
              <a:buNone/>
            </a:pPr>
            <a:r>
              <a:rPr lang="en-US" sz="2600">
                <a:solidFill>
                  <a:schemeClr val="dk1"/>
                </a:solidFill>
                <a:latin typeface="Helvetica Neue"/>
                <a:ea typeface="Helvetica Neue"/>
                <a:cs typeface="Helvetica Neue"/>
                <a:sym typeface="Helvetica Neue"/>
              </a:rPr>
              <a:t> 1)	</a:t>
            </a:r>
            <a:r>
              <a:rPr b="1" lang="en-US" sz="2600">
                <a:solidFill>
                  <a:schemeClr val="dk1"/>
                </a:solidFill>
                <a:latin typeface="Helvetica Neue"/>
                <a:ea typeface="Helvetica Neue"/>
                <a:cs typeface="Helvetica Neue"/>
                <a:sym typeface="Helvetica Neue"/>
              </a:rPr>
              <a:t>Stadio logografico</a:t>
            </a:r>
            <a:r>
              <a:rPr lang="en-US" sz="2600">
                <a:solidFill>
                  <a:schemeClr val="dk1"/>
                </a:solidFill>
                <a:latin typeface="Helvetica Neue"/>
                <a:ea typeface="Helvetica Neue"/>
                <a:cs typeface="Helvetica Neue"/>
                <a:sym typeface="Helvetica Neue"/>
              </a:rPr>
              <a:t>:	coincide solitamente con l’età prescolare. Il	bambino	riconosce	e legge	 alcune</a:t>
            </a:r>
            <a:endParaRPr sz="2600">
              <a:solidFill>
                <a:schemeClr val="dk1"/>
              </a:solidFill>
              <a:latin typeface="Helvetica Neue"/>
              <a:ea typeface="Helvetica Neue"/>
              <a:cs typeface="Helvetica Neue"/>
              <a:sym typeface="Helvetica Neue"/>
            </a:endParaRPr>
          </a:p>
          <a:p>
            <a:pPr indent="0" lvl="0" marL="0" marR="5080" rtl="0" algn="just">
              <a:lnSpc>
                <a:spcPct val="99900"/>
              </a:lnSpc>
              <a:spcBef>
                <a:spcPts val="0"/>
              </a:spcBef>
              <a:spcAft>
                <a:spcPts val="0"/>
              </a:spcAft>
              <a:buSzPts val="1100"/>
              <a:buNone/>
            </a:pPr>
            <a:r>
              <a:rPr lang="en-US" sz="2600">
                <a:solidFill>
                  <a:schemeClr val="dk1"/>
                </a:solidFill>
                <a:latin typeface="Helvetica Neue"/>
                <a:ea typeface="Helvetica Neue"/>
                <a:cs typeface="Helvetica Neue"/>
                <a:sym typeface="Helvetica Neue"/>
              </a:rPr>
              <a:t>parole in	</a:t>
            </a:r>
            <a:r>
              <a:rPr lang="en-US" sz="2600">
                <a:solidFill>
                  <a:schemeClr val="dk1"/>
                </a:solidFill>
                <a:latin typeface="Helvetica Neue"/>
                <a:ea typeface="Helvetica Neue"/>
                <a:cs typeface="Helvetica Neue"/>
                <a:sym typeface="Helvetica Neue"/>
              </a:rPr>
              <a:t>modo globale, perché contengono delle lettere o degli  elementi che ha imparato a riconoscere, tuttavia egli non ha  né conoscenze ortografiche né fonologiche sulle parole che  legge.</a:t>
            </a:r>
            <a:endParaRPr sz="2600">
              <a:solidFill>
                <a:schemeClr val="dk1"/>
              </a:solidFill>
              <a:latin typeface="Helvetica Neue"/>
              <a:ea typeface="Helvetica Neue"/>
              <a:cs typeface="Helvetica Neue"/>
              <a:sym typeface="Helvetica Neue"/>
            </a:endParaRPr>
          </a:p>
          <a:p>
            <a:pPr indent="0" lvl="0" marL="12700" marR="5080" rtl="0" algn="just">
              <a:lnSpc>
                <a:spcPct val="100000"/>
              </a:lnSpc>
              <a:spcBef>
                <a:spcPts val="1415"/>
              </a:spcBef>
              <a:spcAft>
                <a:spcPts val="0"/>
              </a:spcAft>
              <a:buNone/>
            </a:pPr>
            <a:r>
              <a:rPr lang="en-US" sz="2600">
                <a:solidFill>
                  <a:schemeClr val="dk1"/>
                </a:solidFill>
                <a:latin typeface="Helvetica Neue"/>
                <a:ea typeface="Helvetica Neue"/>
                <a:cs typeface="Helvetica Neue"/>
                <a:sym typeface="Helvetica Neue"/>
              </a:rPr>
              <a:t>2) </a:t>
            </a:r>
            <a:r>
              <a:rPr b="1" lang="en-US" sz="2600">
                <a:solidFill>
                  <a:schemeClr val="dk1"/>
                </a:solidFill>
                <a:latin typeface="Helvetica Neue"/>
                <a:ea typeface="Helvetica Neue"/>
                <a:cs typeface="Helvetica Neue"/>
                <a:sym typeface="Helvetica Neue"/>
              </a:rPr>
              <a:t>Stadio alfabetico</a:t>
            </a:r>
            <a:r>
              <a:rPr lang="en-US" sz="2600">
                <a:solidFill>
                  <a:schemeClr val="dk1"/>
                </a:solidFill>
                <a:latin typeface="Helvetica Neue"/>
                <a:ea typeface="Helvetica Neue"/>
                <a:cs typeface="Helvetica Neue"/>
                <a:sym typeface="Helvetica Neue"/>
              </a:rPr>
              <a:t>: il bambino impara a discriminare le varie  lettere ed è in grado di operare la conversione grafema-  fonema, potendo in questo modo leggere (attraverso la via  fonologica) le parole che non conosce.</a:t>
            </a:r>
            <a:endParaRPr sz="2600">
              <a:solidFill>
                <a:schemeClr val="dk1"/>
              </a:solidFill>
              <a:latin typeface="Helvetica Neue"/>
              <a:ea typeface="Helvetica Neue"/>
              <a:cs typeface="Helvetica Neue"/>
              <a:sym typeface="Helvetica Neu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1"/>
          <p:cNvSpPr txBox="1"/>
          <p:nvPr>
            <p:ph type="title"/>
          </p:nvPr>
        </p:nvSpPr>
        <p:spPr>
          <a:xfrm>
            <a:off x="2480436" y="686809"/>
            <a:ext cx="5128259"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DISLESSIE EVOLUTIVE</a:t>
            </a:r>
            <a:endParaRPr/>
          </a:p>
        </p:txBody>
      </p:sp>
      <p:sp>
        <p:nvSpPr>
          <p:cNvPr id="260" name="Google Shape;260;p31"/>
          <p:cNvSpPr txBox="1"/>
          <p:nvPr/>
        </p:nvSpPr>
        <p:spPr>
          <a:xfrm>
            <a:off x="706493" y="1235455"/>
            <a:ext cx="9175115" cy="5873115"/>
          </a:xfrm>
          <a:prstGeom prst="rect">
            <a:avLst/>
          </a:prstGeom>
          <a:noFill/>
          <a:ln>
            <a:noFill/>
          </a:ln>
        </p:spPr>
        <p:txBody>
          <a:bodyPr anchorCtr="0" anchor="t" bIns="0" lIns="0" spcFirstLastPara="1" rIns="0" wrap="square" tIns="12050">
            <a:spAutoFit/>
          </a:bodyPr>
          <a:lstStyle/>
          <a:p>
            <a:pPr indent="0" lvl="0" marL="0" marR="490219" rtl="0" algn="ctr">
              <a:lnSpc>
                <a:spcPct val="100000"/>
              </a:lnSpc>
              <a:spcBef>
                <a:spcPts val="0"/>
              </a:spcBef>
              <a:spcAft>
                <a:spcPts val="0"/>
              </a:spcAft>
              <a:buNone/>
            </a:pPr>
            <a:r>
              <a:rPr b="1" lang="en-US" sz="2800">
                <a:solidFill>
                  <a:srgbClr val="323232"/>
                </a:solidFill>
                <a:latin typeface="Helvetica Neue"/>
                <a:ea typeface="Helvetica Neue"/>
                <a:cs typeface="Helvetica Neue"/>
                <a:sym typeface="Helvetica Neue"/>
              </a:rPr>
              <a:t>MODELLO UTA FRITH (1985)</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5"/>
              </a:spcBef>
              <a:spcAft>
                <a:spcPts val="0"/>
              </a:spcAft>
              <a:buNone/>
            </a:pPr>
            <a:r>
              <a:t/>
            </a:r>
            <a:endParaRPr sz="3200">
              <a:solidFill>
                <a:schemeClr val="dk1"/>
              </a:solidFill>
              <a:latin typeface="Helvetica Neue"/>
              <a:ea typeface="Helvetica Neue"/>
              <a:cs typeface="Helvetica Neue"/>
              <a:sym typeface="Helvetica Neue"/>
            </a:endParaRPr>
          </a:p>
          <a:p>
            <a:pPr indent="-152400" lvl="0" marL="12700" marR="5080" rtl="0" algn="just">
              <a:lnSpc>
                <a:spcPct val="100000"/>
              </a:lnSpc>
              <a:spcBef>
                <a:spcPts val="0"/>
              </a:spcBef>
              <a:spcAft>
                <a:spcPts val="0"/>
              </a:spcAft>
              <a:buClr>
                <a:schemeClr val="dk1"/>
              </a:buClr>
              <a:buSzPts val="2400"/>
              <a:buFont typeface="Helvetica Neue"/>
              <a:buAutoNum type="arabicParenR" startAt="3"/>
            </a:pPr>
            <a:r>
              <a:rPr b="1" lang="en-US" sz="2400">
                <a:solidFill>
                  <a:schemeClr val="dk1"/>
                </a:solidFill>
                <a:latin typeface="Helvetica Neue"/>
                <a:ea typeface="Helvetica Neue"/>
                <a:cs typeface="Helvetica Neue"/>
                <a:sym typeface="Helvetica Neue"/>
              </a:rPr>
              <a:t>Stadio ortografico</a:t>
            </a:r>
            <a:r>
              <a:rPr lang="en-US" sz="2400">
                <a:solidFill>
                  <a:schemeClr val="dk1"/>
                </a:solidFill>
                <a:latin typeface="Helvetica Neue"/>
                <a:ea typeface="Helvetica Neue"/>
                <a:cs typeface="Helvetica Neue"/>
                <a:sym typeface="Helvetica Neue"/>
              </a:rPr>
              <a:t>: il bambino impara le regolarità proprie della  sua lingua. Il meccanismo di conversione grafema-fonema si fa più  complesso ed il bambino diviene capace di leggere suoni complessi  (sillabe) rendendo più veloce la lettura.</a:t>
            </a:r>
            <a:endParaRPr sz="2400">
              <a:solidFill>
                <a:schemeClr val="dk1"/>
              </a:solidFill>
              <a:latin typeface="Helvetica Neue"/>
              <a:ea typeface="Helvetica Neue"/>
              <a:cs typeface="Helvetica Neue"/>
              <a:sym typeface="Helvetica Neue"/>
            </a:endParaRPr>
          </a:p>
          <a:p>
            <a:pPr indent="-152400" lvl="0" marL="12700" marR="5080" rtl="0" algn="just">
              <a:lnSpc>
                <a:spcPct val="100000"/>
              </a:lnSpc>
              <a:spcBef>
                <a:spcPts val="1430"/>
              </a:spcBef>
              <a:spcAft>
                <a:spcPts val="0"/>
              </a:spcAft>
              <a:buClr>
                <a:schemeClr val="dk1"/>
              </a:buClr>
              <a:buSzPts val="2400"/>
              <a:buFont typeface="Helvetica Neue"/>
              <a:buAutoNum type="arabicParenR" startAt="3"/>
            </a:pPr>
            <a:r>
              <a:rPr b="1" lang="en-US" sz="2400">
                <a:solidFill>
                  <a:schemeClr val="dk1"/>
                </a:solidFill>
                <a:latin typeface="Helvetica Neue"/>
                <a:ea typeface="Helvetica Neue"/>
                <a:cs typeface="Helvetica Neue"/>
                <a:sym typeface="Helvetica Neue"/>
              </a:rPr>
              <a:t>Stadio lessicale</a:t>
            </a:r>
            <a:r>
              <a:rPr lang="en-US" sz="2400">
                <a:solidFill>
                  <a:schemeClr val="dk1"/>
                </a:solidFill>
                <a:latin typeface="Helvetica Neue"/>
                <a:ea typeface="Helvetica Neue"/>
                <a:cs typeface="Helvetica Neue"/>
                <a:sym typeface="Helvetica Neue"/>
              </a:rPr>
              <a:t>: il bambino riconosce in modo diretto le parole.  A questo livello ha formato un vocabolario lessicale che gli  permette di leggere le parole senza recuperare il fonema (suono)  associato ad ogni grafema (simbolo o lettera). Ora il bambino  controlla bene l'attività della lettura che é diventata automatica e  veloce. E' comunque ancora in grado di utilizzare le modalità di  lettura degli stadi precedenti e, in effetti, le utilizza quando si trova  ad affrontare la lettura di parole nuove, di cui non conosce il  significato, o la lettura di parole senza senso.</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2"/>
          <p:cNvSpPr txBox="1"/>
          <p:nvPr>
            <p:ph type="title"/>
          </p:nvPr>
        </p:nvSpPr>
        <p:spPr>
          <a:xfrm>
            <a:off x="2480436" y="686809"/>
            <a:ext cx="5128259"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DISLESSIE EVOLUTIVE</a:t>
            </a:r>
            <a:endParaRPr/>
          </a:p>
        </p:txBody>
      </p:sp>
      <p:sp>
        <p:nvSpPr>
          <p:cNvPr id="266" name="Google Shape;266;p32"/>
          <p:cNvSpPr txBox="1"/>
          <p:nvPr/>
        </p:nvSpPr>
        <p:spPr>
          <a:xfrm>
            <a:off x="740024" y="1235455"/>
            <a:ext cx="8567420" cy="5685790"/>
          </a:xfrm>
          <a:prstGeom prst="rect">
            <a:avLst/>
          </a:prstGeom>
          <a:noFill/>
          <a:ln>
            <a:noFill/>
          </a:ln>
        </p:spPr>
        <p:txBody>
          <a:bodyPr anchorCtr="0" anchor="t" bIns="0" lIns="0" spcFirstLastPara="1" rIns="0" wrap="square" tIns="12050">
            <a:spAutoFit/>
          </a:bodyPr>
          <a:lstStyle/>
          <a:p>
            <a:pPr indent="0" lvl="0" marL="41910" marR="0" rtl="0" algn="ctr">
              <a:lnSpc>
                <a:spcPct val="100000"/>
              </a:lnSpc>
              <a:spcBef>
                <a:spcPts val="0"/>
              </a:spcBef>
              <a:spcAft>
                <a:spcPts val="0"/>
              </a:spcAft>
              <a:buNone/>
            </a:pPr>
            <a:r>
              <a:rPr b="1" lang="en-US" sz="2800">
                <a:solidFill>
                  <a:srgbClr val="323232"/>
                </a:solidFill>
                <a:latin typeface="Helvetica Neue"/>
                <a:ea typeface="Helvetica Neue"/>
                <a:cs typeface="Helvetica Neue"/>
                <a:sym typeface="Helvetica Neue"/>
              </a:rPr>
              <a:t>MODELLO UTA FRITH (1985)</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sz="2800">
              <a:solidFill>
                <a:schemeClr val="dk1"/>
              </a:solidFill>
              <a:latin typeface="Helvetica Neue"/>
              <a:ea typeface="Helvetica Neue"/>
              <a:cs typeface="Helvetica Neue"/>
              <a:sym typeface="Helvetica Neue"/>
            </a:endParaRPr>
          </a:p>
          <a:p>
            <a:pPr indent="0" lvl="0" marL="12700" marR="5080" rtl="0" algn="just">
              <a:lnSpc>
                <a:spcPct val="100000"/>
              </a:lnSpc>
              <a:spcBef>
                <a:spcPts val="1900"/>
              </a:spcBef>
              <a:spcAft>
                <a:spcPts val="0"/>
              </a:spcAft>
              <a:buNone/>
            </a:pPr>
            <a:r>
              <a:rPr lang="en-US" sz="3600">
                <a:solidFill>
                  <a:schemeClr val="dk1"/>
                </a:solidFill>
                <a:latin typeface="Helvetica Neue"/>
                <a:ea typeface="Helvetica Neue"/>
                <a:cs typeface="Helvetica Neue"/>
                <a:sym typeface="Helvetica Neue"/>
              </a:rPr>
              <a:t>La completa acquisizione delle prime tre  fasi rende completa la modalità di lettura  tramite la via fonologica.</a:t>
            </a:r>
            <a:endParaRPr sz="3600">
              <a:solidFill>
                <a:schemeClr val="dk1"/>
              </a:solidFill>
              <a:latin typeface="Helvetica Neue"/>
              <a:ea typeface="Helvetica Neue"/>
              <a:cs typeface="Helvetica Neue"/>
              <a:sym typeface="Helvetica Neue"/>
            </a:endParaRPr>
          </a:p>
          <a:p>
            <a:pPr indent="0" lvl="0" marL="12700" marR="5080" rtl="0" algn="just">
              <a:lnSpc>
                <a:spcPct val="100000"/>
              </a:lnSpc>
              <a:spcBef>
                <a:spcPts val="1415"/>
              </a:spcBef>
              <a:spcAft>
                <a:spcPts val="0"/>
              </a:spcAft>
              <a:buNone/>
            </a:pPr>
            <a:r>
              <a:rPr lang="en-US" sz="3600">
                <a:solidFill>
                  <a:schemeClr val="dk1"/>
                </a:solidFill>
                <a:latin typeface="Helvetica Neue"/>
                <a:ea typeface="Helvetica Neue"/>
                <a:cs typeface="Helvetica Neue"/>
                <a:sym typeface="Helvetica Neue"/>
              </a:rPr>
              <a:t>Il raggiungimento della quarta fase  permette al bambino di utilizzare  correttamente la via lessicale e di leggere  le parole conosciute senza bisogno di  operare la conversione grafema-fonema.</a:t>
            </a:r>
            <a:endParaRPr sz="3600">
              <a:solidFill>
                <a:schemeClr val="dk1"/>
              </a:solidFill>
              <a:latin typeface="Helvetica Neue"/>
              <a:ea typeface="Helvetica Neue"/>
              <a:cs typeface="Helvetica Neue"/>
              <a:sym typeface="Helvetica Neue"/>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3"/>
          <p:cNvSpPr txBox="1"/>
          <p:nvPr>
            <p:ph type="title"/>
          </p:nvPr>
        </p:nvSpPr>
        <p:spPr>
          <a:xfrm>
            <a:off x="2481959" y="686809"/>
            <a:ext cx="5128260"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DISLESSIE EVOLUTIVE</a:t>
            </a:r>
            <a:endParaRPr/>
          </a:p>
        </p:txBody>
      </p:sp>
      <p:sp>
        <p:nvSpPr>
          <p:cNvPr id="272" name="Google Shape;272;p33"/>
          <p:cNvSpPr txBox="1"/>
          <p:nvPr/>
        </p:nvSpPr>
        <p:spPr>
          <a:xfrm>
            <a:off x="919856" y="1235455"/>
            <a:ext cx="8507095" cy="3493135"/>
          </a:xfrm>
          <a:prstGeom prst="rect">
            <a:avLst/>
          </a:prstGeom>
          <a:noFill/>
          <a:ln>
            <a:noFill/>
          </a:ln>
        </p:spPr>
        <p:txBody>
          <a:bodyPr anchorCtr="0" anchor="t" bIns="0" lIns="0" spcFirstLastPara="1" rIns="0" wrap="square" tIns="12050">
            <a:spAutoFit/>
          </a:bodyPr>
          <a:lstStyle/>
          <a:p>
            <a:pPr indent="0" lvl="0" marL="637540" marR="0" rtl="0" algn="l">
              <a:lnSpc>
                <a:spcPct val="100000"/>
              </a:lnSpc>
              <a:spcBef>
                <a:spcPts val="0"/>
              </a:spcBef>
              <a:spcAft>
                <a:spcPts val="0"/>
              </a:spcAft>
              <a:buNone/>
            </a:pPr>
            <a:r>
              <a:rPr b="1" lang="en-US" sz="2800">
                <a:solidFill>
                  <a:srgbClr val="323232"/>
                </a:solidFill>
                <a:latin typeface="Helvetica Neue"/>
                <a:ea typeface="Helvetica Neue"/>
                <a:cs typeface="Helvetica Neue"/>
                <a:sym typeface="Helvetica Neue"/>
              </a:rPr>
              <a:t>CLASSIFICAZIONE MODELLO SEYMOUR</a:t>
            </a:r>
            <a:endParaRPr sz="2800">
              <a:solidFill>
                <a:schemeClr val="dk1"/>
              </a:solidFill>
              <a:latin typeface="Helvetica Neue"/>
              <a:ea typeface="Helvetica Neue"/>
              <a:cs typeface="Helvetica Neue"/>
              <a:sym typeface="Helvetica Neue"/>
            </a:endParaRPr>
          </a:p>
          <a:p>
            <a:pPr indent="0" lvl="0" marL="0" marR="0" rtl="0" algn="l">
              <a:lnSpc>
                <a:spcPct val="100000"/>
              </a:lnSpc>
              <a:spcBef>
                <a:spcPts val="10"/>
              </a:spcBef>
              <a:spcAft>
                <a:spcPts val="0"/>
              </a:spcAft>
              <a:buNone/>
            </a:pPr>
            <a:r>
              <a:t/>
            </a:r>
            <a:endParaRPr sz="3200">
              <a:solidFill>
                <a:schemeClr val="dk1"/>
              </a:solidFill>
              <a:latin typeface="Helvetica Neue"/>
              <a:ea typeface="Helvetica Neue"/>
              <a:cs typeface="Helvetica Neue"/>
              <a:sym typeface="Helvetica Neue"/>
            </a:endParaRPr>
          </a:p>
          <a:p>
            <a:pPr indent="0" lvl="0" marL="12700" marR="5080" rtl="0" algn="just">
              <a:lnSpc>
                <a:spcPct val="99900"/>
              </a:lnSpc>
              <a:spcBef>
                <a:spcPts val="5"/>
              </a:spcBef>
              <a:spcAft>
                <a:spcPts val="0"/>
              </a:spcAft>
              <a:buNone/>
            </a:pPr>
            <a:r>
              <a:rPr lang="en-US" sz="2600">
                <a:solidFill>
                  <a:schemeClr val="dk1"/>
                </a:solidFill>
                <a:latin typeface="Helvetica Neue"/>
                <a:ea typeface="Helvetica Neue"/>
                <a:cs typeface="Helvetica Neue"/>
                <a:sym typeface="Helvetica Neue"/>
              </a:rPr>
              <a:t>Seymour (1985) utilizza un modello molto simile a questo  per riclassificare le dislessie evolutive sulla base del  mancato raggiungimento dei vari stadi di apprendimento  della lettura.</a:t>
            </a:r>
            <a:endParaRPr sz="2600">
              <a:solidFill>
                <a:schemeClr val="dk1"/>
              </a:solidFill>
              <a:latin typeface="Helvetica Neue"/>
              <a:ea typeface="Helvetica Neue"/>
              <a:cs typeface="Helvetica Neue"/>
              <a:sym typeface="Helvetica Neue"/>
            </a:endParaRPr>
          </a:p>
          <a:p>
            <a:pPr indent="0" lvl="0" marL="12700" marR="5715" rtl="0" algn="just">
              <a:lnSpc>
                <a:spcPct val="100000"/>
              </a:lnSpc>
              <a:spcBef>
                <a:spcPts val="1415"/>
              </a:spcBef>
              <a:spcAft>
                <a:spcPts val="0"/>
              </a:spcAft>
              <a:buNone/>
            </a:pPr>
            <a:r>
              <a:rPr lang="en-US" sz="2600">
                <a:solidFill>
                  <a:schemeClr val="dk1"/>
                </a:solidFill>
                <a:latin typeface="Helvetica Neue"/>
                <a:ea typeface="Helvetica Neue"/>
                <a:cs typeface="Helvetica Neue"/>
                <a:sym typeface="Helvetica Neue"/>
              </a:rPr>
              <a:t>Si possono osservare TRE TIPOLOGIE di dislessia  evolutiva:</a:t>
            </a:r>
            <a:endParaRPr sz="2600">
              <a:solidFill>
                <a:schemeClr val="dk1"/>
              </a:solidFill>
              <a:latin typeface="Helvetica Neue"/>
              <a:ea typeface="Helvetica Neue"/>
              <a:cs typeface="Helvetica Neue"/>
              <a:sym typeface="Helvetica Neue"/>
            </a:endParaRPr>
          </a:p>
        </p:txBody>
      </p:sp>
      <p:sp>
        <p:nvSpPr>
          <p:cNvPr id="273" name="Google Shape;273;p33"/>
          <p:cNvSpPr txBox="1"/>
          <p:nvPr/>
        </p:nvSpPr>
        <p:spPr>
          <a:xfrm>
            <a:off x="1028060" y="4978398"/>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chemeClr val="dk1"/>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274" name="Google Shape;274;p33"/>
          <p:cNvSpPr txBox="1"/>
          <p:nvPr/>
        </p:nvSpPr>
        <p:spPr>
          <a:xfrm>
            <a:off x="1028060" y="5554469"/>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chemeClr val="dk1"/>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275" name="Google Shape;275;p33"/>
          <p:cNvSpPr txBox="1"/>
          <p:nvPr/>
        </p:nvSpPr>
        <p:spPr>
          <a:xfrm>
            <a:off x="1351152" y="4703163"/>
            <a:ext cx="5034900" cy="1176300"/>
          </a:xfrm>
          <a:prstGeom prst="rect">
            <a:avLst/>
          </a:prstGeom>
          <a:noFill/>
          <a:ln>
            <a:noFill/>
          </a:ln>
        </p:spPr>
        <p:txBody>
          <a:bodyPr anchorCtr="0" anchor="t" bIns="0" lIns="0" spcFirstLastPara="1" rIns="0" wrap="square" tIns="192400">
            <a:spAutoFit/>
          </a:bodyPr>
          <a:lstStyle/>
          <a:p>
            <a:pPr indent="0" lvl="0" marL="12700" marR="0" rtl="0" algn="l">
              <a:lnSpc>
                <a:spcPct val="100000"/>
              </a:lnSpc>
              <a:spcBef>
                <a:spcPts val="0"/>
              </a:spcBef>
              <a:spcAft>
                <a:spcPts val="0"/>
              </a:spcAft>
              <a:buNone/>
            </a:pPr>
            <a:r>
              <a:rPr lang="en-US" sz="2600">
                <a:solidFill>
                  <a:schemeClr val="dk1"/>
                </a:solidFill>
                <a:latin typeface="Helvetica Neue"/>
                <a:ea typeface="Helvetica Neue"/>
                <a:cs typeface="Helvetica Neue"/>
                <a:sym typeface="Helvetica Neue"/>
              </a:rPr>
              <a:t>dislessia fonologica</a:t>
            </a:r>
            <a:endParaRPr sz="2600">
              <a:solidFill>
                <a:schemeClr val="dk1"/>
              </a:solidFill>
              <a:latin typeface="Helvetica Neue"/>
              <a:ea typeface="Helvetica Neue"/>
              <a:cs typeface="Helvetica Neue"/>
              <a:sym typeface="Helvetica Neue"/>
            </a:endParaRPr>
          </a:p>
          <a:p>
            <a:pPr indent="0" lvl="0" marL="12700" marR="5080" rtl="0" algn="l">
              <a:lnSpc>
                <a:spcPct val="100000"/>
              </a:lnSpc>
              <a:spcBef>
                <a:spcPts val="1415"/>
              </a:spcBef>
              <a:spcAft>
                <a:spcPts val="0"/>
              </a:spcAft>
              <a:buNone/>
            </a:pPr>
            <a:r>
              <a:rPr lang="en-US" sz="2600">
                <a:solidFill>
                  <a:schemeClr val="dk1"/>
                </a:solidFill>
                <a:latin typeface="Helvetica Neue"/>
                <a:ea typeface="Helvetica Neue"/>
                <a:cs typeface="Helvetica Neue"/>
                <a:sym typeface="Helvetica Neue"/>
              </a:rPr>
              <a:t>dislessia	morfologica-lessicale  </a:t>
            </a:r>
            <a:endParaRPr sz="2600">
              <a:solidFill>
                <a:schemeClr val="dk1"/>
              </a:solidFill>
              <a:latin typeface="Helvetica Neue"/>
              <a:ea typeface="Helvetica Neue"/>
              <a:cs typeface="Helvetica Neue"/>
              <a:sym typeface="Helvetica Neue"/>
            </a:endParaRPr>
          </a:p>
        </p:txBody>
      </p:sp>
      <p:sp>
        <p:nvSpPr>
          <p:cNvPr id="276" name="Google Shape;276;p33"/>
          <p:cNvSpPr txBox="1"/>
          <p:nvPr/>
        </p:nvSpPr>
        <p:spPr>
          <a:xfrm>
            <a:off x="1028060" y="6525257"/>
            <a:ext cx="143510" cy="203200"/>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150">
                <a:solidFill>
                  <a:schemeClr val="dk1"/>
                </a:solidFill>
                <a:latin typeface="Arial"/>
                <a:ea typeface="Arial"/>
                <a:cs typeface="Arial"/>
                <a:sym typeface="Arial"/>
              </a:rPr>
              <a:t>●</a:t>
            </a:r>
            <a:endParaRPr sz="1150">
              <a:solidFill>
                <a:schemeClr val="dk1"/>
              </a:solidFill>
              <a:latin typeface="Arial"/>
              <a:ea typeface="Arial"/>
              <a:cs typeface="Arial"/>
              <a:sym typeface="Arial"/>
            </a:endParaRPr>
          </a:p>
        </p:txBody>
      </p:sp>
      <p:sp>
        <p:nvSpPr>
          <p:cNvPr id="277" name="Google Shape;277;p33"/>
          <p:cNvSpPr txBox="1"/>
          <p:nvPr/>
        </p:nvSpPr>
        <p:spPr>
          <a:xfrm>
            <a:off x="1351149" y="6430775"/>
            <a:ext cx="3152700" cy="4131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2600">
                <a:solidFill>
                  <a:schemeClr val="dk1"/>
                </a:solidFill>
                <a:latin typeface="Helvetica Neue"/>
                <a:ea typeface="Helvetica Neue"/>
                <a:cs typeface="Helvetica Neue"/>
                <a:sym typeface="Helvetica Neue"/>
              </a:rPr>
              <a:t>dislessia mista</a:t>
            </a:r>
            <a:endParaRPr sz="2600">
              <a:solidFill>
                <a:schemeClr val="dk1"/>
              </a:solidFill>
              <a:latin typeface="Helvetica Neue"/>
              <a:ea typeface="Helvetica Neue"/>
              <a:cs typeface="Helvetica Neue"/>
              <a:sym typeface="Helvetica Neue"/>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34"/>
          <p:cNvSpPr txBox="1"/>
          <p:nvPr>
            <p:ph type="title"/>
          </p:nvPr>
        </p:nvSpPr>
        <p:spPr>
          <a:xfrm>
            <a:off x="2829431" y="703573"/>
            <a:ext cx="4749165"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QUANTE DISLESSIE?</a:t>
            </a:r>
            <a:endParaRPr/>
          </a:p>
        </p:txBody>
      </p:sp>
      <p:pic>
        <p:nvPicPr>
          <p:cNvPr id="283" name="Google Shape;283;p34"/>
          <p:cNvPicPr preferRelativeResize="0"/>
          <p:nvPr/>
        </p:nvPicPr>
        <p:blipFill rotWithShape="1">
          <a:blip r:embed="rId3">
            <a:alphaModFix/>
          </a:blip>
          <a:srcRect b="0" l="0" r="0" t="0"/>
          <a:stretch/>
        </p:blipFill>
        <p:spPr>
          <a:xfrm>
            <a:off x="3779397" y="1979676"/>
            <a:ext cx="1979676" cy="1620011"/>
          </a:xfrm>
          <a:prstGeom prst="rect">
            <a:avLst/>
          </a:prstGeom>
          <a:noFill/>
          <a:ln>
            <a:noFill/>
          </a:ln>
        </p:spPr>
      </p:pic>
      <p:sp>
        <p:nvSpPr>
          <p:cNvPr id="284" name="Google Shape;284;p34"/>
          <p:cNvSpPr txBox="1"/>
          <p:nvPr/>
        </p:nvSpPr>
        <p:spPr>
          <a:xfrm>
            <a:off x="1067684" y="3766818"/>
            <a:ext cx="8513445" cy="3004185"/>
          </a:xfrm>
          <a:prstGeom prst="rect">
            <a:avLst/>
          </a:prstGeom>
          <a:noFill/>
          <a:ln>
            <a:noFill/>
          </a:ln>
        </p:spPr>
        <p:txBody>
          <a:bodyPr anchorCtr="0" anchor="t" bIns="0" lIns="0" spcFirstLastPara="1" rIns="0" wrap="square" tIns="12700">
            <a:spAutoFit/>
          </a:bodyPr>
          <a:lstStyle/>
          <a:p>
            <a:pPr indent="0" lvl="0" marL="12700" marR="5080" rtl="0" algn="just">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Dal punto di vista del trattamento (es. secondo  il modello di Bakker) si parla di:</a:t>
            </a:r>
            <a:endParaRPr sz="3200">
              <a:solidFill>
                <a:schemeClr val="dk1"/>
              </a:solidFill>
              <a:latin typeface="Helvetica Neue"/>
              <a:ea typeface="Helvetica Neue"/>
              <a:cs typeface="Helvetica Neue"/>
              <a:sym typeface="Helvetica Neue"/>
            </a:endParaRPr>
          </a:p>
          <a:p>
            <a:pPr indent="0" lvl="0" marL="12700" marR="4342765" rtl="0" algn="just">
              <a:lnSpc>
                <a:spcPct val="136900"/>
              </a:lnSpc>
              <a:spcBef>
                <a:spcPts val="0"/>
              </a:spcBef>
              <a:spcAft>
                <a:spcPts val="0"/>
              </a:spcAft>
              <a:buNone/>
            </a:pPr>
            <a:r>
              <a:rPr lang="en-US" sz="3200">
                <a:solidFill>
                  <a:schemeClr val="dk1"/>
                </a:solidFill>
                <a:latin typeface="Helvetica Neue"/>
                <a:ea typeface="Helvetica Neue"/>
                <a:cs typeface="Helvetica Neue"/>
                <a:sym typeface="Helvetica Neue"/>
              </a:rPr>
              <a:t>Dislessia P (percettiva)  Dislessia L (linguistica)  Dislessia M (mista)</a:t>
            </a:r>
            <a:endParaRPr sz="3200">
              <a:solidFill>
                <a:schemeClr val="dk1"/>
              </a:solidFill>
              <a:latin typeface="Helvetica Neue"/>
              <a:ea typeface="Helvetica Neue"/>
              <a:cs typeface="Helvetica Neue"/>
              <a:sym typeface="Helvetica Neue"/>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5"/>
          <p:cNvSpPr txBox="1"/>
          <p:nvPr>
            <p:ph type="title"/>
          </p:nvPr>
        </p:nvSpPr>
        <p:spPr>
          <a:xfrm>
            <a:off x="3609719" y="900175"/>
            <a:ext cx="2869565"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DISLESSIA P</a:t>
            </a:r>
            <a:endParaRPr/>
          </a:p>
        </p:txBody>
      </p:sp>
      <p:sp>
        <p:nvSpPr>
          <p:cNvPr id="290" name="Google Shape;290;p35"/>
          <p:cNvSpPr txBox="1"/>
          <p:nvPr/>
        </p:nvSpPr>
        <p:spPr>
          <a:xfrm>
            <a:off x="560202" y="1966975"/>
            <a:ext cx="3700800" cy="5055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n-US" sz="3200">
                <a:solidFill>
                  <a:schemeClr val="dk1"/>
                </a:solidFill>
                <a:latin typeface="Helvetica Neue"/>
                <a:ea typeface="Helvetica Neue"/>
                <a:cs typeface="Helvetica Neue"/>
                <a:sym typeface="Helvetica Neue"/>
              </a:rPr>
              <a:t>Caratteristiche</a:t>
            </a:r>
            <a:r>
              <a:rPr lang="en-US" sz="3200">
                <a:solidFill>
                  <a:schemeClr val="dk1"/>
                </a:solidFill>
                <a:latin typeface="Helvetica Neue"/>
                <a:ea typeface="Helvetica Neue"/>
                <a:cs typeface="Helvetica Neue"/>
                <a:sym typeface="Helvetica Neue"/>
              </a:rPr>
              <a:t>:</a:t>
            </a:r>
            <a:endParaRPr sz="3200">
              <a:solidFill>
                <a:schemeClr val="dk1"/>
              </a:solidFill>
              <a:latin typeface="Helvetica Neue"/>
              <a:ea typeface="Helvetica Neue"/>
              <a:cs typeface="Helvetica Neue"/>
              <a:sym typeface="Helvetica Neue"/>
            </a:endParaRPr>
          </a:p>
        </p:txBody>
      </p:sp>
      <p:sp>
        <p:nvSpPr>
          <p:cNvPr id="291" name="Google Shape;291;p35"/>
          <p:cNvSpPr txBox="1"/>
          <p:nvPr/>
        </p:nvSpPr>
        <p:spPr>
          <a:xfrm>
            <a:off x="668396" y="3905502"/>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292" name="Google Shape;292;p35"/>
          <p:cNvSpPr txBox="1"/>
          <p:nvPr/>
        </p:nvSpPr>
        <p:spPr>
          <a:xfrm>
            <a:off x="668396" y="2634486"/>
            <a:ext cx="7703820" cy="1669414"/>
          </a:xfrm>
          <a:prstGeom prst="rect">
            <a:avLst/>
          </a:prstGeom>
          <a:noFill/>
          <a:ln>
            <a:noFill/>
          </a:ln>
        </p:spPr>
        <p:txBody>
          <a:bodyPr anchorCtr="0" anchor="t" bIns="0" lIns="0" spcFirstLastPara="1" rIns="0" wrap="square" tIns="12700">
            <a:spAutoFit/>
          </a:bodyPr>
          <a:lstStyle/>
          <a:p>
            <a:pPr indent="-323215" lvl="0" marL="335280" marR="5080" rtl="0" algn="l">
              <a:lnSpc>
                <a:spcPct val="100000"/>
              </a:lnSpc>
              <a:spcBef>
                <a:spcPts val="0"/>
              </a:spcBef>
              <a:spcAft>
                <a:spcPts val="0"/>
              </a:spcAft>
              <a:buClr>
                <a:schemeClr val="dk1"/>
              </a:buClr>
              <a:buSzPts val="1400"/>
              <a:buFont typeface="Arial"/>
              <a:buChar char="●"/>
            </a:pPr>
            <a:r>
              <a:rPr lang="en-US" sz="3200">
                <a:solidFill>
                  <a:schemeClr val="dk1"/>
                </a:solidFill>
                <a:latin typeface="Helvetica Neue"/>
                <a:ea typeface="Helvetica Neue"/>
                <a:cs typeface="Helvetica Neue"/>
                <a:sym typeface="Helvetica Neue"/>
              </a:rPr>
              <a:t>I soggetti si avvalgono di strategie visuo-  spaziali</a:t>
            </a:r>
            <a:endParaRPr sz="3200">
              <a:solidFill>
                <a:schemeClr val="dk1"/>
              </a:solidFill>
              <a:latin typeface="Helvetica Neue"/>
              <a:ea typeface="Helvetica Neue"/>
              <a:cs typeface="Helvetica Neue"/>
              <a:sym typeface="Helvetica Neue"/>
            </a:endParaRPr>
          </a:p>
          <a:p>
            <a:pPr indent="0" lvl="0" marL="335280" marR="0" rtl="0" algn="l">
              <a:lnSpc>
                <a:spcPct val="100000"/>
              </a:lnSpc>
              <a:spcBef>
                <a:spcPts val="1420"/>
              </a:spcBef>
              <a:spcAft>
                <a:spcPts val="0"/>
              </a:spcAft>
              <a:buNone/>
            </a:pPr>
            <a:r>
              <a:rPr lang="en-US" sz="3200">
                <a:solidFill>
                  <a:schemeClr val="dk1"/>
                </a:solidFill>
                <a:latin typeface="Helvetica Neue"/>
                <a:ea typeface="Helvetica Neue"/>
                <a:cs typeface="Helvetica Neue"/>
                <a:sym typeface="Helvetica Neue"/>
              </a:rPr>
              <a:t>Lettura lenta</a:t>
            </a:r>
            <a:endParaRPr sz="3200">
              <a:solidFill>
                <a:schemeClr val="dk1"/>
              </a:solidFill>
              <a:latin typeface="Helvetica Neue"/>
              <a:ea typeface="Helvetica Neue"/>
              <a:cs typeface="Helvetica Neue"/>
              <a:sym typeface="Helvetica Neue"/>
            </a:endParaRPr>
          </a:p>
        </p:txBody>
      </p:sp>
      <p:sp>
        <p:nvSpPr>
          <p:cNvPr id="293" name="Google Shape;293;p35"/>
          <p:cNvSpPr txBox="1"/>
          <p:nvPr/>
        </p:nvSpPr>
        <p:spPr>
          <a:xfrm>
            <a:off x="991484" y="4943345"/>
            <a:ext cx="3269615" cy="51371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cerebrale	sinistro</a:t>
            </a:r>
            <a:endParaRPr sz="3200">
              <a:solidFill>
                <a:schemeClr val="dk1"/>
              </a:solidFill>
              <a:latin typeface="Helvetica Neue"/>
              <a:ea typeface="Helvetica Neue"/>
              <a:cs typeface="Helvetica Neue"/>
              <a:sym typeface="Helvetica Neue"/>
            </a:endParaRPr>
          </a:p>
        </p:txBody>
      </p:sp>
      <p:sp>
        <p:nvSpPr>
          <p:cNvPr id="294" name="Google Shape;294;p35"/>
          <p:cNvSpPr txBox="1"/>
          <p:nvPr/>
        </p:nvSpPr>
        <p:spPr>
          <a:xfrm>
            <a:off x="668396" y="4457190"/>
            <a:ext cx="7704455" cy="1000125"/>
          </a:xfrm>
          <a:prstGeom prst="rect">
            <a:avLst/>
          </a:prstGeom>
          <a:noFill/>
          <a:ln>
            <a:noFill/>
          </a:ln>
        </p:spPr>
        <p:txBody>
          <a:bodyPr anchorCtr="0" anchor="t" bIns="0" lIns="0" spcFirstLastPara="1" rIns="0" wrap="square" tIns="12700">
            <a:spAutoFit/>
          </a:bodyPr>
          <a:lstStyle/>
          <a:p>
            <a:pPr indent="-322580" lvl="0" marL="322580" marR="5080" rtl="0" algn="r">
              <a:lnSpc>
                <a:spcPct val="119843"/>
              </a:lnSpc>
              <a:spcBef>
                <a:spcPts val="0"/>
              </a:spcBef>
              <a:spcAft>
                <a:spcPts val="0"/>
              </a:spcAft>
              <a:buClr>
                <a:schemeClr val="dk1"/>
              </a:buClr>
              <a:buSzPts val="1400"/>
              <a:buFont typeface="Arial"/>
              <a:buChar char="●"/>
            </a:pPr>
            <a:r>
              <a:rPr lang="en-US" sz="3200">
                <a:solidFill>
                  <a:schemeClr val="dk1"/>
                </a:solidFill>
                <a:latin typeface="Helvetica Neue"/>
                <a:ea typeface="Helvetica Neue"/>
                <a:cs typeface="Helvetica Neue"/>
                <a:sym typeface="Helvetica Neue"/>
              </a:rPr>
              <a:t>Nel	trattamento	si	stimola	l'emisfero</a:t>
            </a:r>
            <a:endParaRPr sz="3200">
              <a:solidFill>
                <a:schemeClr val="dk1"/>
              </a:solidFill>
              <a:latin typeface="Helvetica Neue"/>
              <a:ea typeface="Helvetica Neue"/>
              <a:cs typeface="Helvetica Neue"/>
              <a:sym typeface="Helvetica Neue"/>
            </a:endParaRPr>
          </a:p>
          <a:p>
            <a:pPr indent="0" lvl="0" marL="0" marR="5080" rtl="0" algn="r">
              <a:lnSpc>
                <a:spcPct val="119843"/>
              </a:lnSpc>
              <a:spcBef>
                <a:spcPts val="0"/>
              </a:spcBef>
              <a:spcAft>
                <a:spcPts val="0"/>
              </a:spcAft>
              <a:buNone/>
            </a:pPr>
            <a:r>
              <a:rPr lang="en-US" sz="3200">
                <a:solidFill>
                  <a:schemeClr val="dk1"/>
                </a:solidFill>
                <a:latin typeface="Helvetica Neue"/>
                <a:ea typeface="Helvetica Neue"/>
                <a:cs typeface="Helvetica Neue"/>
                <a:sym typeface="Helvetica Neue"/>
              </a:rPr>
              <a:t>e	i	processi	di	tipo</a:t>
            </a:r>
            <a:endParaRPr sz="3200">
              <a:solidFill>
                <a:schemeClr val="dk1"/>
              </a:solidFill>
              <a:latin typeface="Helvetica Neue"/>
              <a:ea typeface="Helvetica Neue"/>
              <a:cs typeface="Helvetica Neue"/>
              <a:sym typeface="Helvetica Neue"/>
            </a:endParaRPr>
          </a:p>
        </p:txBody>
      </p:sp>
      <p:sp>
        <p:nvSpPr>
          <p:cNvPr id="295" name="Google Shape;295;p35"/>
          <p:cNvSpPr txBox="1"/>
          <p:nvPr/>
        </p:nvSpPr>
        <p:spPr>
          <a:xfrm>
            <a:off x="991484" y="5431025"/>
            <a:ext cx="7381240" cy="1001394"/>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linguistico-anticipatorio, per migliorare la  rapidità di lettura</a:t>
            </a:r>
            <a:endParaRPr sz="3200">
              <a:solidFill>
                <a:schemeClr val="dk1"/>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9"/>
          <p:cNvSpPr txBox="1"/>
          <p:nvPr>
            <p:ph type="title"/>
          </p:nvPr>
        </p:nvSpPr>
        <p:spPr>
          <a:xfrm>
            <a:off x="1599564" y="670045"/>
            <a:ext cx="6892925" cy="696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Circuiti cerebrali coinvolti</a:t>
            </a:r>
            <a:endParaRPr sz="4400"/>
          </a:p>
        </p:txBody>
      </p:sp>
      <p:sp>
        <p:nvSpPr>
          <p:cNvPr id="68" name="Google Shape;68;p9"/>
          <p:cNvSpPr txBox="1"/>
          <p:nvPr/>
        </p:nvSpPr>
        <p:spPr>
          <a:xfrm>
            <a:off x="734944" y="1342135"/>
            <a:ext cx="8651875" cy="1198245"/>
          </a:xfrm>
          <a:prstGeom prst="rect">
            <a:avLst/>
          </a:prstGeom>
          <a:noFill/>
          <a:ln>
            <a:noFill/>
          </a:ln>
        </p:spPr>
        <p:txBody>
          <a:bodyPr anchorCtr="0" anchor="t" bIns="0" lIns="0" spcFirstLastPara="1" rIns="0" wrap="square" tIns="12050">
            <a:spAutoFit/>
          </a:bodyPr>
          <a:lstStyle/>
          <a:p>
            <a:pPr indent="0" lvl="0" marL="25400" marR="0" rtl="0" algn="l">
              <a:lnSpc>
                <a:spcPct val="100000"/>
              </a:lnSpc>
              <a:spcBef>
                <a:spcPts val="0"/>
              </a:spcBef>
              <a:spcAft>
                <a:spcPts val="0"/>
              </a:spcAft>
              <a:buNone/>
            </a:pPr>
            <a:r>
              <a:rPr b="1" lang="en-US" sz="2200">
                <a:solidFill>
                  <a:srgbClr val="323232"/>
                </a:solidFill>
                <a:latin typeface="Helvetica Neue"/>
                <a:ea typeface="Helvetica Neue"/>
                <a:cs typeface="Helvetica Neue"/>
                <a:sym typeface="Helvetica Neue"/>
              </a:rPr>
              <a:t>(tratto da “Le età della mente”di A.Oliverio e A. Oliverio-Ferraris)</a:t>
            </a:r>
            <a:endParaRPr sz="2200">
              <a:solidFill>
                <a:schemeClr val="dk1"/>
              </a:solidFill>
              <a:latin typeface="Helvetica Neue"/>
              <a:ea typeface="Helvetica Neue"/>
              <a:cs typeface="Helvetica Neue"/>
              <a:sym typeface="Helvetica Neue"/>
            </a:endParaRPr>
          </a:p>
          <a:p>
            <a:pPr indent="0" lvl="0" marL="0" marR="0" rtl="0" algn="l">
              <a:lnSpc>
                <a:spcPct val="100000"/>
              </a:lnSpc>
              <a:spcBef>
                <a:spcPts val="15"/>
              </a:spcBef>
              <a:spcAft>
                <a:spcPts val="0"/>
              </a:spcAft>
              <a:buNone/>
            </a:pPr>
            <a:r>
              <a:t/>
            </a:r>
            <a:endParaRPr sz="2300">
              <a:solidFill>
                <a:schemeClr val="dk1"/>
              </a:solidFill>
              <a:latin typeface="Helvetica Neue"/>
              <a:ea typeface="Helvetica Neue"/>
              <a:cs typeface="Helvetica Neue"/>
              <a:sym typeface="Helvetica Neue"/>
            </a:endParaRPr>
          </a:p>
          <a:p>
            <a:pPr indent="-325755" lvl="0" marL="776605" marR="0" rtl="0" algn="l">
              <a:lnSpc>
                <a:spcPct val="100000"/>
              </a:lnSpc>
              <a:spcBef>
                <a:spcPts val="0"/>
              </a:spcBef>
              <a:spcAft>
                <a:spcPts val="0"/>
              </a:spcAft>
              <a:buClr>
                <a:schemeClr val="dk1"/>
              </a:buClr>
              <a:buSzPts val="1400"/>
              <a:buFont typeface="Arial"/>
              <a:buChar char="●"/>
            </a:pPr>
            <a:r>
              <a:rPr lang="en-US" sz="3200">
                <a:solidFill>
                  <a:schemeClr val="dk1"/>
                </a:solidFill>
                <a:latin typeface="Helvetica Neue"/>
                <a:ea typeface="Helvetica Neue"/>
                <a:cs typeface="Helvetica Neue"/>
                <a:sym typeface="Helvetica Neue"/>
              </a:rPr>
              <a:t>Il loro cervello elabora infatti l'informazione</a:t>
            </a:r>
            <a:endParaRPr sz="3200">
              <a:solidFill>
                <a:schemeClr val="dk1"/>
              </a:solidFill>
              <a:latin typeface="Helvetica Neue"/>
              <a:ea typeface="Helvetica Neue"/>
              <a:cs typeface="Helvetica Neue"/>
              <a:sym typeface="Helvetica Neue"/>
            </a:endParaRPr>
          </a:p>
        </p:txBody>
      </p:sp>
      <p:sp>
        <p:nvSpPr>
          <p:cNvPr id="69" name="Google Shape;69;p9"/>
          <p:cNvSpPr txBox="1"/>
          <p:nvPr/>
        </p:nvSpPr>
        <p:spPr>
          <a:xfrm>
            <a:off x="1498980" y="2482087"/>
            <a:ext cx="7875270" cy="51371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con	notevole	lentezza,	con	tempi	di	10</a:t>
            </a:r>
            <a:endParaRPr sz="3200">
              <a:solidFill>
                <a:schemeClr val="dk1"/>
              </a:solidFill>
              <a:latin typeface="Helvetica Neue"/>
              <a:ea typeface="Helvetica Neue"/>
              <a:cs typeface="Helvetica Neue"/>
              <a:sym typeface="Helvetica Neue"/>
            </a:endParaRPr>
          </a:p>
        </p:txBody>
      </p:sp>
      <p:sp>
        <p:nvSpPr>
          <p:cNvPr id="70" name="Google Shape;70;p9"/>
          <p:cNvSpPr txBox="1"/>
          <p:nvPr/>
        </p:nvSpPr>
        <p:spPr>
          <a:xfrm>
            <a:off x="1174364" y="3711954"/>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71" name="Google Shape;71;p9"/>
          <p:cNvSpPr txBox="1"/>
          <p:nvPr/>
        </p:nvSpPr>
        <p:spPr>
          <a:xfrm>
            <a:off x="1498975" y="2790550"/>
            <a:ext cx="8046000" cy="1891200"/>
          </a:xfrm>
          <a:prstGeom prst="rect">
            <a:avLst/>
          </a:prstGeom>
          <a:noFill/>
          <a:ln>
            <a:noFill/>
          </a:ln>
        </p:spPr>
        <p:txBody>
          <a:bodyPr anchorCtr="0" anchor="t" bIns="0" lIns="0" spcFirstLastPara="1" rIns="0" wrap="square" tIns="160000">
            <a:spAutoFit/>
          </a:bodyPr>
          <a:lstStyle/>
          <a:p>
            <a:pPr indent="0" lvl="0" marL="12700" marR="0" rtl="0" algn="l">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volte superiori rispetto alla norma</a:t>
            </a:r>
            <a:endParaRPr sz="3200">
              <a:solidFill>
                <a:schemeClr val="dk1"/>
              </a:solidFill>
              <a:latin typeface="Helvetica Neue"/>
              <a:ea typeface="Helvetica Neue"/>
              <a:cs typeface="Helvetica Neue"/>
              <a:sym typeface="Helvetica Neue"/>
            </a:endParaRPr>
          </a:p>
          <a:p>
            <a:pPr indent="0" lvl="0" marL="12700" marR="5080" rtl="0" algn="l">
              <a:lnSpc>
                <a:spcPct val="112187"/>
              </a:lnSpc>
              <a:spcBef>
                <a:spcPts val="1495"/>
              </a:spcBef>
              <a:spcAft>
                <a:spcPts val="0"/>
              </a:spcAft>
              <a:buNone/>
            </a:pPr>
            <a:r>
              <a:rPr lang="en-US" sz="3200">
                <a:solidFill>
                  <a:schemeClr val="dk1"/>
                </a:solidFill>
                <a:latin typeface="Helvetica Neue"/>
                <a:ea typeface="Helvetica Neue"/>
                <a:cs typeface="Helvetica Neue"/>
                <a:sym typeface="Helvetica Neue"/>
              </a:rPr>
              <a:t>La maggior parte dei bambini impiega circa  40 millisecondi per elaborare un fonema</a:t>
            </a:r>
            <a:endParaRPr sz="3200">
              <a:solidFill>
                <a:schemeClr val="dk1"/>
              </a:solidFill>
              <a:latin typeface="Helvetica Neue"/>
              <a:ea typeface="Helvetica Neue"/>
              <a:cs typeface="Helvetica Neue"/>
              <a:sym typeface="Helvetica Neue"/>
            </a:endParaRPr>
          </a:p>
        </p:txBody>
      </p:sp>
      <p:sp>
        <p:nvSpPr>
          <p:cNvPr id="72" name="Google Shape;72;p9"/>
          <p:cNvSpPr txBox="1"/>
          <p:nvPr/>
        </p:nvSpPr>
        <p:spPr>
          <a:xfrm>
            <a:off x="1174364" y="4803137"/>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73" name="Google Shape;73;p9"/>
          <p:cNvSpPr txBox="1"/>
          <p:nvPr/>
        </p:nvSpPr>
        <p:spPr>
          <a:xfrm>
            <a:off x="1498967" y="4747277"/>
            <a:ext cx="7875300" cy="2247000"/>
          </a:xfrm>
          <a:prstGeom prst="rect">
            <a:avLst/>
          </a:prstGeom>
          <a:noFill/>
          <a:ln>
            <a:noFill/>
          </a:ln>
        </p:spPr>
        <p:txBody>
          <a:bodyPr anchorCtr="0" anchor="t" bIns="0" lIns="0" spcFirstLastPara="1" rIns="0" wrap="square" tIns="12700">
            <a:spAutoFit/>
          </a:bodyPr>
          <a:lstStyle/>
          <a:p>
            <a:pPr indent="0" lvl="0" marL="12700" marR="0" rtl="0" algn="l">
              <a:lnSpc>
                <a:spcPct val="116093"/>
              </a:lnSpc>
              <a:spcBef>
                <a:spcPts val="0"/>
              </a:spcBef>
              <a:spcAft>
                <a:spcPts val="0"/>
              </a:spcAft>
              <a:buNone/>
            </a:pPr>
            <a:r>
              <a:rPr lang="en-US" sz="3200">
                <a:solidFill>
                  <a:schemeClr val="dk1"/>
                </a:solidFill>
                <a:latin typeface="Helvetica Neue"/>
                <a:ea typeface="Helvetica Neue"/>
                <a:cs typeface="Helvetica Neue"/>
                <a:sym typeface="Helvetica Neue"/>
              </a:rPr>
              <a:t>Un	bambino	con	dislessia	impiega	circa </a:t>
            </a:r>
            <a:r>
              <a:rPr lang="en-US" sz="3200">
                <a:solidFill>
                  <a:schemeClr val="dk1"/>
                </a:solidFill>
                <a:latin typeface="Helvetica Neue"/>
                <a:ea typeface="Helvetica Neue"/>
                <a:cs typeface="Helvetica Neue"/>
                <a:sym typeface="Helvetica Neue"/>
              </a:rPr>
              <a:t>500	millesimi	di	secondo	per	svolgere	lo  stesso compito</a:t>
            </a:r>
            <a:endParaRPr sz="3200">
              <a:solidFill>
                <a:schemeClr val="dk1"/>
              </a:solidFill>
              <a:latin typeface="Helvetica Neue"/>
              <a:ea typeface="Helvetica Neue"/>
              <a:cs typeface="Helvetica Neue"/>
              <a:sym typeface="Helvetica Neue"/>
            </a:endParaRPr>
          </a:p>
          <a:p>
            <a:pPr indent="0" lvl="0" marL="12700" marR="5080" rtl="0" algn="l">
              <a:lnSpc>
                <a:spcPct val="112187"/>
              </a:lnSpc>
              <a:spcBef>
                <a:spcPts val="204"/>
              </a:spcBef>
              <a:spcAft>
                <a:spcPts val="0"/>
              </a:spcAft>
              <a:buNone/>
            </a:pPr>
            <a:r>
              <a:t/>
            </a:r>
            <a:endParaRPr sz="3200">
              <a:solidFill>
                <a:schemeClr val="dk1"/>
              </a:solidFill>
              <a:latin typeface="Helvetica Neue"/>
              <a:ea typeface="Helvetica Neue"/>
              <a:cs typeface="Helvetica Neue"/>
              <a:sym typeface="Helvetica Neue"/>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36"/>
          <p:cNvSpPr txBox="1"/>
          <p:nvPr>
            <p:ph type="title"/>
          </p:nvPr>
        </p:nvSpPr>
        <p:spPr>
          <a:xfrm>
            <a:off x="3623435" y="900175"/>
            <a:ext cx="2844165"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DISLESSIA L</a:t>
            </a:r>
            <a:endParaRPr/>
          </a:p>
        </p:txBody>
      </p:sp>
      <p:sp>
        <p:nvSpPr>
          <p:cNvPr id="301" name="Google Shape;301;p36"/>
          <p:cNvSpPr txBox="1"/>
          <p:nvPr/>
        </p:nvSpPr>
        <p:spPr>
          <a:xfrm>
            <a:off x="848228" y="2750310"/>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302" name="Google Shape;302;p36"/>
          <p:cNvSpPr txBox="1"/>
          <p:nvPr/>
        </p:nvSpPr>
        <p:spPr>
          <a:xfrm>
            <a:off x="848228" y="3905502"/>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303" name="Google Shape;303;p36"/>
          <p:cNvSpPr txBox="1"/>
          <p:nvPr/>
        </p:nvSpPr>
        <p:spPr>
          <a:xfrm>
            <a:off x="1171316" y="1787753"/>
            <a:ext cx="7451725" cy="2515870"/>
          </a:xfrm>
          <a:prstGeom prst="rect">
            <a:avLst/>
          </a:prstGeom>
          <a:noFill/>
          <a:ln>
            <a:noFill/>
          </a:ln>
        </p:spPr>
        <p:txBody>
          <a:bodyPr anchorCtr="0" anchor="t" bIns="0" lIns="0" spcFirstLastPara="1" rIns="0" wrap="square" tIns="192400">
            <a:spAutoFit/>
          </a:bodyPr>
          <a:lstStyle/>
          <a:p>
            <a:pPr indent="0" lvl="0" marL="12700" marR="0" rtl="0" algn="l">
              <a:lnSpc>
                <a:spcPct val="100000"/>
              </a:lnSpc>
              <a:spcBef>
                <a:spcPts val="0"/>
              </a:spcBef>
              <a:spcAft>
                <a:spcPts val="0"/>
              </a:spcAft>
              <a:buNone/>
            </a:pPr>
            <a:r>
              <a:rPr b="1" lang="en-US" sz="3200">
                <a:solidFill>
                  <a:schemeClr val="dk1"/>
                </a:solidFill>
                <a:latin typeface="Helvetica Neue"/>
                <a:ea typeface="Helvetica Neue"/>
                <a:cs typeface="Helvetica Neue"/>
                <a:sym typeface="Helvetica Neue"/>
              </a:rPr>
              <a:t>Caratteristiche</a:t>
            </a:r>
            <a:r>
              <a:rPr lang="en-US" sz="3200">
                <a:solidFill>
                  <a:schemeClr val="dk1"/>
                </a:solidFill>
                <a:latin typeface="Helvetica Neue"/>
                <a:ea typeface="Helvetica Neue"/>
                <a:cs typeface="Helvetica Neue"/>
                <a:sym typeface="Helvetica Neue"/>
              </a:rPr>
              <a:t>:</a:t>
            </a:r>
            <a:endParaRPr sz="3200">
              <a:solidFill>
                <a:schemeClr val="dk1"/>
              </a:solidFill>
              <a:latin typeface="Helvetica Neue"/>
              <a:ea typeface="Helvetica Neue"/>
              <a:cs typeface="Helvetica Neue"/>
              <a:sym typeface="Helvetica Neue"/>
            </a:endParaRPr>
          </a:p>
          <a:p>
            <a:pPr indent="0" lvl="0" marL="12700" marR="5080" rtl="0" algn="l">
              <a:lnSpc>
                <a:spcPct val="100000"/>
              </a:lnSpc>
              <a:spcBef>
                <a:spcPts val="1415"/>
              </a:spcBef>
              <a:spcAft>
                <a:spcPts val="0"/>
              </a:spcAft>
              <a:buNone/>
            </a:pPr>
            <a:r>
              <a:rPr lang="en-US" sz="3200">
                <a:solidFill>
                  <a:schemeClr val="dk1"/>
                </a:solidFill>
                <a:latin typeface="Helvetica Neue"/>
                <a:ea typeface="Helvetica Neue"/>
                <a:cs typeface="Helvetica Neue"/>
                <a:sym typeface="Helvetica Neue"/>
              </a:rPr>
              <a:t>I soggetti si avvalgono di strategie di tipo  linguistico</a:t>
            </a:r>
            <a:endParaRPr sz="3200">
              <a:solidFill>
                <a:schemeClr val="dk1"/>
              </a:solidFill>
              <a:latin typeface="Helvetica Neue"/>
              <a:ea typeface="Helvetica Neue"/>
              <a:cs typeface="Helvetica Neue"/>
              <a:sym typeface="Helvetica Neue"/>
            </a:endParaRPr>
          </a:p>
          <a:p>
            <a:pPr indent="0" lvl="0" marL="12700" marR="0" rtl="0" algn="l">
              <a:lnSpc>
                <a:spcPct val="100000"/>
              </a:lnSpc>
              <a:spcBef>
                <a:spcPts val="1415"/>
              </a:spcBef>
              <a:spcAft>
                <a:spcPts val="0"/>
              </a:spcAft>
              <a:buNone/>
            </a:pPr>
            <a:r>
              <a:rPr lang="en-US" sz="3200">
                <a:solidFill>
                  <a:schemeClr val="dk1"/>
                </a:solidFill>
                <a:latin typeface="Helvetica Neue"/>
                <a:ea typeface="Helvetica Neue"/>
                <a:cs typeface="Helvetica Neue"/>
                <a:sym typeface="Helvetica Neue"/>
              </a:rPr>
              <a:t>Lettura scorretta</a:t>
            </a:r>
            <a:endParaRPr sz="3200">
              <a:solidFill>
                <a:schemeClr val="dk1"/>
              </a:solidFill>
              <a:latin typeface="Helvetica Neue"/>
              <a:ea typeface="Helvetica Neue"/>
              <a:cs typeface="Helvetica Neue"/>
              <a:sym typeface="Helvetica Neue"/>
            </a:endParaRPr>
          </a:p>
        </p:txBody>
      </p:sp>
      <p:sp>
        <p:nvSpPr>
          <p:cNvPr id="304" name="Google Shape;304;p36"/>
          <p:cNvSpPr txBox="1"/>
          <p:nvPr/>
        </p:nvSpPr>
        <p:spPr>
          <a:xfrm>
            <a:off x="848228" y="4573013"/>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305" name="Google Shape;305;p36"/>
          <p:cNvSpPr txBox="1"/>
          <p:nvPr/>
        </p:nvSpPr>
        <p:spPr>
          <a:xfrm>
            <a:off x="1171316" y="4943345"/>
            <a:ext cx="3150870" cy="51371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cerebrale	destro</a:t>
            </a:r>
            <a:endParaRPr sz="3200">
              <a:solidFill>
                <a:schemeClr val="dk1"/>
              </a:solidFill>
              <a:latin typeface="Helvetica Neue"/>
              <a:ea typeface="Helvetica Neue"/>
              <a:cs typeface="Helvetica Neue"/>
              <a:sym typeface="Helvetica Neue"/>
            </a:endParaRPr>
          </a:p>
        </p:txBody>
      </p:sp>
      <p:sp>
        <p:nvSpPr>
          <p:cNvPr id="306" name="Google Shape;306;p36"/>
          <p:cNvSpPr txBox="1"/>
          <p:nvPr/>
        </p:nvSpPr>
        <p:spPr>
          <a:xfrm>
            <a:off x="1171316" y="4457190"/>
            <a:ext cx="7452995" cy="1000125"/>
          </a:xfrm>
          <a:prstGeom prst="rect">
            <a:avLst/>
          </a:prstGeom>
          <a:noFill/>
          <a:ln>
            <a:noFill/>
          </a:ln>
        </p:spPr>
        <p:txBody>
          <a:bodyPr anchorCtr="0" anchor="t" bIns="0" lIns="0" spcFirstLastPara="1" rIns="0" wrap="square" tIns="12700">
            <a:spAutoFit/>
          </a:bodyPr>
          <a:lstStyle/>
          <a:p>
            <a:pPr indent="0" lvl="0" marL="0" marR="6350" rtl="0" algn="r">
              <a:lnSpc>
                <a:spcPct val="119843"/>
              </a:lnSpc>
              <a:spcBef>
                <a:spcPts val="0"/>
              </a:spcBef>
              <a:spcAft>
                <a:spcPts val="0"/>
              </a:spcAft>
              <a:buNone/>
            </a:pPr>
            <a:r>
              <a:rPr lang="en-US" sz="3200">
                <a:solidFill>
                  <a:schemeClr val="dk1"/>
                </a:solidFill>
                <a:latin typeface="Helvetica Neue"/>
                <a:ea typeface="Helvetica Neue"/>
                <a:cs typeface="Helvetica Neue"/>
                <a:sym typeface="Helvetica Neue"/>
              </a:rPr>
              <a:t>Nel	trattamento	si	stimola	l'emisfero</a:t>
            </a:r>
            <a:endParaRPr sz="3200">
              <a:solidFill>
                <a:schemeClr val="dk1"/>
              </a:solidFill>
              <a:latin typeface="Helvetica Neue"/>
              <a:ea typeface="Helvetica Neue"/>
              <a:cs typeface="Helvetica Neue"/>
              <a:sym typeface="Helvetica Neue"/>
            </a:endParaRPr>
          </a:p>
          <a:p>
            <a:pPr indent="0" lvl="0" marL="0" marR="5080" rtl="0" algn="r">
              <a:lnSpc>
                <a:spcPct val="119843"/>
              </a:lnSpc>
              <a:spcBef>
                <a:spcPts val="0"/>
              </a:spcBef>
              <a:spcAft>
                <a:spcPts val="0"/>
              </a:spcAft>
              <a:buNone/>
            </a:pPr>
            <a:r>
              <a:rPr lang="en-US" sz="3200">
                <a:solidFill>
                  <a:schemeClr val="dk1"/>
                </a:solidFill>
                <a:latin typeface="Helvetica Neue"/>
                <a:ea typeface="Helvetica Neue"/>
                <a:cs typeface="Helvetica Neue"/>
                <a:sym typeface="Helvetica Neue"/>
              </a:rPr>
              <a:t>e	i	processi	di	tipo</a:t>
            </a:r>
            <a:endParaRPr sz="3200">
              <a:solidFill>
                <a:schemeClr val="dk1"/>
              </a:solidFill>
              <a:latin typeface="Helvetica Neue"/>
              <a:ea typeface="Helvetica Neue"/>
              <a:cs typeface="Helvetica Neue"/>
              <a:sym typeface="Helvetica Neue"/>
            </a:endParaRPr>
          </a:p>
        </p:txBody>
      </p:sp>
      <p:sp>
        <p:nvSpPr>
          <p:cNvPr id="307" name="Google Shape;307;p36"/>
          <p:cNvSpPr txBox="1"/>
          <p:nvPr/>
        </p:nvSpPr>
        <p:spPr>
          <a:xfrm>
            <a:off x="1171316" y="5431025"/>
            <a:ext cx="7451725" cy="1001394"/>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percettivo-decifratorio,	per	migliorare	la  correttezza di lettura</a:t>
            </a:r>
            <a:endParaRPr sz="3200">
              <a:solidFill>
                <a:schemeClr val="dk1"/>
              </a:solidFill>
              <a:latin typeface="Helvetica Neue"/>
              <a:ea typeface="Helvetica Neue"/>
              <a:cs typeface="Helvetica Neue"/>
              <a:sym typeface="Helvetica Neue"/>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37"/>
          <p:cNvSpPr txBox="1"/>
          <p:nvPr>
            <p:ph type="title"/>
          </p:nvPr>
        </p:nvSpPr>
        <p:spPr>
          <a:xfrm>
            <a:off x="3571619" y="900175"/>
            <a:ext cx="2945765" cy="57404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t>DISLESSIA M</a:t>
            </a:r>
            <a:endParaRPr/>
          </a:p>
        </p:txBody>
      </p:sp>
      <p:sp>
        <p:nvSpPr>
          <p:cNvPr id="313" name="Google Shape;313;p37"/>
          <p:cNvSpPr txBox="1"/>
          <p:nvPr/>
        </p:nvSpPr>
        <p:spPr>
          <a:xfrm>
            <a:off x="848228" y="2855466"/>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314" name="Google Shape;314;p37"/>
          <p:cNvSpPr txBox="1"/>
          <p:nvPr/>
        </p:nvSpPr>
        <p:spPr>
          <a:xfrm>
            <a:off x="848228" y="3888738"/>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315" name="Google Shape;315;p37"/>
          <p:cNvSpPr txBox="1"/>
          <p:nvPr/>
        </p:nvSpPr>
        <p:spPr>
          <a:xfrm>
            <a:off x="848228" y="4495290"/>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316" name="Google Shape;316;p37"/>
          <p:cNvSpPr txBox="1"/>
          <p:nvPr/>
        </p:nvSpPr>
        <p:spPr>
          <a:xfrm>
            <a:off x="1171316" y="1967889"/>
            <a:ext cx="7910100" cy="4616100"/>
          </a:xfrm>
          <a:prstGeom prst="rect">
            <a:avLst/>
          </a:prstGeom>
          <a:noFill/>
          <a:ln>
            <a:noFill/>
          </a:ln>
        </p:spPr>
        <p:txBody>
          <a:bodyPr anchorCtr="0" anchor="t" bIns="0" lIns="0" spcFirstLastPara="1" rIns="0" wrap="square" tIns="192400">
            <a:spAutoFit/>
          </a:bodyPr>
          <a:lstStyle/>
          <a:p>
            <a:pPr indent="0" lvl="0" marL="12700" marR="0" rtl="0" algn="l">
              <a:lnSpc>
                <a:spcPct val="100000"/>
              </a:lnSpc>
              <a:spcBef>
                <a:spcPts val="0"/>
              </a:spcBef>
              <a:spcAft>
                <a:spcPts val="0"/>
              </a:spcAft>
              <a:buNone/>
            </a:pPr>
            <a:r>
              <a:rPr b="1" lang="en-US" sz="2800">
                <a:solidFill>
                  <a:schemeClr val="dk1"/>
                </a:solidFill>
                <a:latin typeface="Helvetica Neue"/>
                <a:ea typeface="Helvetica Neue"/>
                <a:cs typeface="Helvetica Neue"/>
                <a:sym typeface="Helvetica Neue"/>
              </a:rPr>
              <a:t>Caratteristiche</a:t>
            </a:r>
            <a:r>
              <a:rPr lang="en-US" sz="2800">
                <a:solidFill>
                  <a:schemeClr val="dk1"/>
                </a:solidFill>
                <a:latin typeface="Helvetica Neue"/>
                <a:ea typeface="Helvetica Neue"/>
                <a:cs typeface="Helvetica Neue"/>
                <a:sym typeface="Helvetica Neue"/>
              </a:rPr>
              <a:t>:</a:t>
            </a:r>
            <a:endParaRPr sz="2800">
              <a:solidFill>
                <a:schemeClr val="dk1"/>
              </a:solidFill>
              <a:latin typeface="Helvetica Neue"/>
              <a:ea typeface="Helvetica Neue"/>
              <a:cs typeface="Helvetica Neue"/>
              <a:sym typeface="Helvetica Neue"/>
            </a:endParaRPr>
          </a:p>
          <a:p>
            <a:pPr indent="0" lvl="0" marL="12700" marR="6350" rtl="0" algn="l">
              <a:lnSpc>
                <a:spcPct val="100000"/>
              </a:lnSpc>
              <a:spcBef>
                <a:spcPts val="1415"/>
              </a:spcBef>
              <a:spcAft>
                <a:spcPts val="0"/>
              </a:spcAft>
              <a:buNone/>
            </a:pPr>
            <a:r>
              <a:rPr lang="en-US" sz="2800">
                <a:solidFill>
                  <a:schemeClr val="dk1"/>
                </a:solidFill>
                <a:latin typeface="Helvetica Neue"/>
                <a:ea typeface="Helvetica Neue"/>
                <a:cs typeface="Helvetica Neue"/>
                <a:sym typeface="Helvetica Neue"/>
              </a:rPr>
              <a:t>I soggetti non si avvalgono né di strategie di tipo  linguistico, né visuo-percettive</a:t>
            </a:r>
            <a:endParaRPr sz="2800">
              <a:solidFill>
                <a:schemeClr val="dk1"/>
              </a:solidFill>
              <a:latin typeface="Helvetica Neue"/>
              <a:ea typeface="Helvetica Neue"/>
              <a:cs typeface="Helvetica Neue"/>
              <a:sym typeface="Helvetica Neue"/>
            </a:endParaRPr>
          </a:p>
          <a:p>
            <a:pPr indent="0" lvl="0" marL="12700" marR="0" rtl="0" algn="l">
              <a:lnSpc>
                <a:spcPct val="100000"/>
              </a:lnSpc>
              <a:spcBef>
                <a:spcPts val="1415"/>
              </a:spcBef>
              <a:spcAft>
                <a:spcPts val="0"/>
              </a:spcAft>
              <a:buNone/>
            </a:pPr>
            <a:r>
              <a:rPr lang="en-US" sz="2800">
                <a:solidFill>
                  <a:schemeClr val="dk1"/>
                </a:solidFill>
                <a:latin typeface="Helvetica Neue"/>
                <a:ea typeface="Helvetica Neue"/>
                <a:cs typeface="Helvetica Neue"/>
                <a:sym typeface="Helvetica Neue"/>
              </a:rPr>
              <a:t>Lettura lenta e scorretta</a:t>
            </a:r>
            <a:endParaRPr sz="2800">
              <a:solidFill>
                <a:schemeClr val="dk1"/>
              </a:solidFill>
              <a:latin typeface="Helvetica Neue"/>
              <a:ea typeface="Helvetica Neue"/>
              <a:cs typeface="Helvetica Neue"/>
              <a:sym typeface="Helvetica Neue"/>
            </a:endParaRPr>
          </a:p>
          <a:p>
            <a:pPr indent="0" lvl="0" marL="12700" marR="5080" rtl="0" algn="just">
              <a:lnSpc>
                <a:spcPct val="99900"/>
              </a:lnSpc>
              <a:spcBef>
                <a:spcPts val="1420"/>
              </a:spcBef>
              <a:spcAft>
                <a:spcPts val="0"/>
              </a:spcAft>
              <a:buNone/>
            </a:pPr>
            <a:r>
              <a:rPr lang="en-US" sz="2800">
                <a:solidFill>
                  <a:schemeClr val="dk1"/>
                </a:solidFill>
                <a:latin typeface="Helvetica Neue"/>
                <a:ea typeface="Helvetica Neue"/>
                <a:cs typeface="Helvetica Neue"/>
                <a:sym typeface="Helvetica Neue"/>
              </a:rPr>
              <a:t>Nel trattamento si ripercorrono le tappe evolutive  fisiologiche dell'apprendimento della lettura  (secondo Bakker), stimolando prima le strategie  visuo-spaziali (emisfero dx), poi le strategie di tipo  linguistico (emisfero sx)</a:t>
            </a:r>
            <a:endParaRPr sz="2800">
              <a:solidFill>
                <a:schemeClr val="dk1"/>
              </a:solidFill>
              <a:latin typeface="Helvetica Neue"/>
              <a:ea typeface="Helvetica Neue"/>
              <a:cs typeface="Helvetica Neue"/>
              <a:sym typeface="Helvetica Neue"/>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320" name="Shape 320"/>
        <p:cNvGrpSpPr/>
        <p:nvPr/>
      </p:nvGrpSpPr>
      <p:grpSpPr>
        <a:xfrm>
          <a:off x="0" y="0"/>
          <a:ext cx="0" cy="0"/>
          <a:chOff x="0" y="0"/>
          <a:chExt cx="0" cy="0"/>
        </a:xfrm>
      </p:grpSpPr>
      <p:sp>
        <p:nvSpPr>
          <p:cNvPr id="321" name="Google Shape;321;p38"/>
          <p:cNvSpPr/>
          <p:nvPr/>
        </p:nvSpPr>
        <p:spPr>
          <a:xfrm>
            <a:off x="0" y="0"/>
            <a:ext cx="10081260" cy="7556500"/>
          </a:xfrm>
          <a:custGeom>
            <a:rect b="b" l="l" r="r" t="t"/>
            <a:pathLst>
              <a:path extrusionOk="0" h="7556500" w="10081260">
                <a:moveTo>
                  <a:pt x="10081122" y="7555991"/>
                </a:moveTo>
                <a:lnTo>
                  <a:pt x="10081122" y="0"/>
                </a:lnTo>
                <a:lnTo>
                  <a:pt x="0" y="0"/>
                </a:lnTo>
                <a:lnTo>
                  <a:pt x="0" y="7555991"/>
                </a:lnTo>
                <a:lnTo>
                  <a:pt x="10081122" y="7555991"/>
                </a:lnTo>
                <a:close/>
              </a:path>
            </a:pathLst>
          </a:custGeom>
          <a:solidFill>
            <a:srgbClr val="BABED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22" name="Google Shape;322;p38"/>
          <p:cNvGrpSpPr/>
          <p:nvPr/>
        </p:nvGrpSpPr>
        <p:grpSpPr>
          <a:xfrm>
            <a:off x="403735" y="1894332"/>
            <a:ext cx="9677403" cy="5661659"/>
            <a:chOff x="403735" y="1894332"/>
            <a:chExt cx="9677403" cy="5661659"/>
          </a:xfrm>
        </p:grpSpPr>
        <p:pic>
          <p:nvPicPr>
            <p:cNvPr id="323" name="Google Shape;323;p38"/>
            <p:cNvPicPr preferRelativeResize="0"/>
            <p:nvPr/>
          </p:nvPicPr>
          <p:blipFill rotWithShape="1">
            <a:blip r:embed="rId3">
              <a:alphaModFix/>
            </a:blip>
            <a:srcRect b="0" l="0" r="0" t="0"/>
            <a:stretch/>
          </p:blipFill>
          <p:spPr>
            <a:xfrm>
              <a:off x="403735" y="1894332"/>
              <a:ext cx="9677403" cy="1560575"/>
            </a:xfrm>
            <a:prstGeom prst="rect">
              <a:avLst/>
            </a:prstGeom>
            <a:noFill/>
            <a:ln>
              <a:noFill/>
            </a:ln>
          </p:spPr>
        </p:pic>
        <p:pic>
          <p:nvPicPr>
            <p:cNvPr id="324" name="Google Shape;324;p38"/>
            <p:cNvPicPr preferRelativeResize="0"/>
            <p:nvPr/>
          </p:nvPicPr>
          <p:blipFill rotWithShape="1">
            <a:blip r:embed="rId4">
              <a:alphaModFix/>
            </a:blip>
            <a:srcRect b="0" l="0" r="0" t="0"/>
            <a:stretch/>
          </p:blipFill>
          <p:spPr>
            <a:xfrm>
              <a:off x="403735" y="3454908"/>
              <a:ext cx="9677403" cy="1560575"/>
            </a:xfrm>
            <a:prstGeom prst="rect">
              <a:avLst/>
            </a:prstGeom>
            <a:noFill/>
            <a:ln>
              <a:noFill/>
            </a:ln>
          </p:spPr>
        </p:pic>
        <p:pic>
          <p:nvPicPr>
            <p:cNvPr id="325" name="Google Shape;325;p38"/>
            <p:cNvPicPr preferRelativeResize="0"/>
            <p:nvPr/>
          </p:nvPicPr>
          <p:blipFill rotWithShape="1">
            <a:blip r:embed="rId5">
              <a:alphaModFix/>
            </a:blip>
            <a:srcRect b="0" l="0" r="0" t="0"/>
            <a:stretch/>
          </p:blipFill>
          <p:spPr>
            <a:xfrm>
              <a:off x="403735" y="5015483"/>
              <a:ext cx="9677403" cy="1560575"/>
            </a:xfrm>
            <a:prstGeom prst="rect">
              <a:avLst/>
            </a:prstGeom>
            <a:noFill/>
            <a:ln>
              <a:noFill/>
            </a:ln>
          </p:spPr>
        </p:pic>
        <p:pic>
          <p:nvPicPr>
            <p:cNvPr id="326" name="Google Shape;326;p38"/>
            <p:cNvPicPr preferRelativeResize="0"/>
            <p:nvPr/>
          </p:nvPicPr>
          <p:blipFill rotWithShape="1">
            <a:blip r:embed="rId6">
              <a:alphaModFix/>
            </a:blip>
            <a:srcRect b="0" l="0" r="0" t="0"/>
            <a:stretch/>
          </p:blipFill>
          <p:spPr>
            <a:xfrm>
              <a:off x="403735" y="6576059"/>
              <a:ext cx="9677403" cy="979932"/>
            </a:xfrm>
            <a:prstGeom prst="rect">
              <a:avLst/>
            </a:prstGeom>
            <a:noFill/>
            <a:ln>
              <a:noFill/>
            </a:ln>
          </p:spPr>
        </p:pic>
      </p:grpSp>
      <p:grpSp>
        <p:nvGrpSpPr>
          <p:cNvPr id="327" name="Google Shape;327;p38"/>
          <p:cNvGrpSpPr/>
          <p:nvPr/>
        </p:nvGrpSpPr>
        <p:grpSpPr>
          <a:xfrm>
            <a:off x="-114" y="0"/>
            <a:ext cx="195580" cy="931544"/>
            <a:chOff x="-114" y="0"/>
            <a:chExt cx="195580" cy="931544"/>
          </a:xfrm>
        </p:grpSpPr>
        <p:sp>
          <p:nvSpPr>
            <p:cNvPr id="328" name="Google Shape;328;p38"/>
            <p:cNvSpPr/>
            <p:nvPr/>
          </p:nvSpPr>
          <p:spPr>
            <a:xfrm>
              <a:off x="0" y="0"/>
              <a:ext cx="181610" cy="917575"/>
            </a:xfrm>
            <a:custGeom>
              <a:rect b="b" l="l" r="r" t="t"/>
              <a:pathLst>
                <a:path extrusionOk="0" h="917575" w="181610">
                  <a:moveTo>
                    <a:pt x="181224" y="917441"/>
                  </a:moveTo>
                  <a:lnTo>
                    <a:pt x="181224" y="0"/>
                  </a:lnTo>
                  <a:lnTo>
                    <a:pt x="0" y="0"/>
                  </a:lnTo>
                  <a:lnTo>
                    <a:pt x="0" y="917441"/>
                  </a:lnTo>
                  <a:lnTo>
                    <a:pt x="181224" y="917441"/>
                  </a:lnTo>
                  <a:close/>
                </a:path>
              </a:pathLst>
            </a:custGeom>
            <a:solidFill>
              <a:srgbClr val="115B8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9" name="Google Shape;329;p38"/>
            <p:cNvSpPr/>
            <p:nvPr/>
          </p:nvSpPr>
          <p:spPr>
            <a:xfrm>
              <a:off x="-114" y="0"/>
              <a:ext cx="195580" cy="931544"/>
            </a:xfrm>
            <a:custGeom>
              <a:rect b="b" l="l" r="r" t="t"/>
              <a:pathLst>
                <a:path extrusionOk="0" h="931544" w="195580">
                  <a:moveTo>
                    <a:pt x="195046" y="0"/>
                  </a:moveTo>
                  <a:lnTo>
                    <a:pt x="167614" y="0"/>
                  </a:lnTo>
                  <a:lnTo>
                    <a:pt x="167614" y="13716"/>
                  </a:lnTo>
                  <a:lnTo>
                    <a:pt x="167614" y="903732"/>
                  </a:lnTo>
                  <a:lnTo>
                    <a:pt x="13690" y="903732"/>
                  </a:lnTo>
                  <a:lnTo>
                    <a:pt x="13690" y="13716"/>
                  </a:lnTo>
                  <a:lnTo>
                    <a:pt x="167614" y="13716"/>
                  </a:lnTo>
                  <a:lnTo>
                    <a:pt x="167614" y="12"/>
                  </a:lnTo>
                  <a:lnTo>
                    <a:pt x="13690" y="12"/>
                  </a:lnTo>
                  <a:lnTo>
                    <a:pt x="1511" y="12"/>
                  </a:lnTo>
                  <a:lnTo>
                    <a:pt x="1511" y="13716"/>
                  </a:lnTo>
                  <a:lnTo>
                    <a:pt x="1511" y="903732"/>
                  </a:lnTo>
                  <a:lnTo>
                    <a:pt x="0" y="903732"/>
                  </a:lnTo>
                  <a:lnTo>
                    <a:pt x="0" y="931164"/>
                  </a:lnTo>
                  <a:lnTo>
                    <a:pt x="181330" y="931164"/>
                  </a:lnTo>
                  <a:lnTo>
                    <a:pt x="185902" y="931164"/>
                  </a:lnTo>
                  <a:lnTo>
                    <a:pt x="188950" y="929640"/>
                  </a:lnTo>
                  <a:lnTo>
                    <a:pt x="193522" y="925068"/>
                  </a:lnTo>
                  <a:lnTo>
                    <a:pt x="195046" y="922020"/>
                  </a:lnTo>
                  <a:lnTo>
                    <a:pt x="195046" y="917448"/>
                  </a:lnTo>
                  <a:lnTo>
                    <a:pt x="195046" y="0"/>
                  </a:lnTo>
                  <a:close/>
                </a:path>
              </a:pathLst>
            </a:custGeom>
            <a:solidFill>
              <a:srgbClr val="375C8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330" name="Google Shape;330;p38"/>
          <p:cNvGrpSpPr/>
          <p:nvPr/>
        </p:nvGrpSpPr>
        <p:grpSpPr>
          <a:xfrm>
            <a:off x="-114" y="2366771"/>
            <a:ext cx="195580" cy="948055"/>
            <a:chOff x="-114" y="2366771"/>
            <a:chExt cx="195580" cy="948055"/>
          </a:xfrm>
        </p:grpSpPr>
        <p:sp>
          <p:nvSpPr>
            <p:cNvPr id="331" name="Google Shape;331;p38"/>
            <p:cNvSpPr/>
            <p:nvPr/>
          </p:nvSpPr>
          <p:spPr>
            <a:xfrm>
              <a:off x="0" y="2380488"/>
              <a:ext cx="181610" cy="920750"/>
            </a:xfrm>
            <a:custGeom>
              <a:rect b="b" l="l" r="r" t="t"/>
              <a:pathLst>
                <a:path extrusionOk="0" h="920750" w="181610">
                  <a:moveTo>
                    <a:pt x="181224" y="920495"/>
                  </a:moveTo>
                  <a:lnTo>
                    <a:pt x="181224" y="0"/>
                  </a:lnTo>
                  <a:lnTo>
                    <a:pt x="0" y="0"/>
                  </a:lnTo>
                  <a:lnTo>
                    <a:pt x="0" y="920495"/>
                  </a:lnTo>
                  <a:lnTo>
                    <a:pt x="181224" y="920495"/>
                  </a:lnTo>
                  <a:close/>
                </a:path>
              </a:pathLst>
            </a:custGeom>
            <a:solidFill>
              <a:srgbClr val="115B8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2" name="Google Shape;332;p38"/>
            <p:cNvSpPr/>
            <p:nvPr/>
          </p:nvSpPr>
          <p:spPr>
            <a:xfrm>
              <a:off x="-114" y="2366771"/>
              <a:ext cx="195580" cy="948055"/>
            </a:xfrm>
            <a:custGeom>
              <a:rect b="b" l="l" r="r" t="t"/>
              <a:pathLst>
                <a:path extrusionOk="0" h="948054" w="195580">
                  <a:moveTo>
                    <a:pt x="195046" y="9144"/>
                  </a:moveTo>
                  <a:lnTo>
                    <a:pt x="193522" y="7620"/>
                  </a:lnTo>
                  <a:lnTo>
                    <a:pt x="191998" y="4572"/>
                  </a:lnTo>
                  <a:lnTo>
                    <a:pt x="188950" y="1524"/>
                  </a:lnTo>
                  <a:lnTo>
                    <a:pt x="185902" y="0"/>
                  </a:lnTo>
                  <a:lnTo>
                    <a:pt x="181330" y="0"/>
                  </a:lnTo>
                  <a:lnTo>
                    <a:pt x="167614" y="0"/>
                  </a:lnTo>
                  <a:lnTo>
                    <a:pt x="167614" y="27432"/>
                  </a:lnTo>
                  <a:lnTo>
                    <a:pt x="167614" y="920496"/>
                  </a:lnTo>
                  <a:lnTo>
                    <a:pt x="13690" y="920496"/>
                  </a:lnTo>
                  <a:lnTo>
                    <a:pt x="13690" y="27432"/>
                  </a:lnTo>
                  <a:lnTo>
                    <a:pt x="167614" y="27432"/>
                  </a:lnTo>
                  <a:lnTo>
                    <a:pt x="167614" y="0"/>
                  </a:lnTo>
                  <a:lnTo>
                    <a:pt x="0" y="0"/>
                  </a:lnTo>
                  <a:lnTo>
                    <a:pt x="0" y="27432"/>
                  </a:lnTo>
                  <a:lnTo>
                    <a:pt x="1511" y="27432"/>
                  </a:lnTo>
                  <a:lnTo>
                    <a:pt x="1511" y="920496"/>
                  </a:lnTo>
                  <a:lnTo>
                    <a:pt x="0" y="920496"/>
                  </a:lnTo>
                  <a:lnTo>
                    <a:pt x="0" y="947928"/>
                  </a:lnTo>
                  <a:lnTo>
                    <a:pt x="181330" y="947928"/>
                  </a:lnTo>
                  <a:lnTo>
                    <a:pt x="185902" y="947928"/>
                  </a:lnTo>
                  <a:lnTo>
                    <a:pt x="188950" y="946404"/>
                  </a:lnTo>
                  <a:lnTo>
                    <a:pt x="193522" y="941832"/>
                  </a:lnTo>
                  <a:lnTo>
                    <a:pt x="195046" y="938784"/>
                  </a:lnTo>
                  <a:lnTo>
                    <a:pt x="195046" y="934212"/>
                  </a:lnTo>
                  <a:lnTo>
                    <a:pt x="195046" y="13716"/>
                  </a:lnTo>
                  <a:lnTo>
                    <a:pt x="195046" y="9144"/>
                  </a:lnTo>
                  <a:close/>
                </a:path>
              </a:pathLst>
            </a:custGeom>
            <a:solidFill>
              <a:srgbClr val="375C8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333" name="Google Shape;333;p38"/>
          <p:cNvGrpSpPr/>
          <p:nvPr/>
        </p:nvGrpSpPr>
        <p:grpSpPr>
          <a:xfrm>
            <a:off x="-114" y="1155191"/>
            <a:ext cx="195580" cy="946785"/>
            <a:chOff x="-114" y="1155191"/>
            <a:chExt cx="195580" cy="946785"/>
          </a:xfrm>
        </p:grpSpPr>
        <p:sp>
          <p:nvSpPr>
            <p:cNvPr id="334" name="Google Shape;334;p38"/>
            <p:cNvSpPr/>
            <p:nvPr/>
          </p:nvSpPr>
          <p:spPr>
            <a:xfrm>
              <a:off x="0" y="1168901"/>
              <a:ext cx="181610" cy="919480"/>
            </a:xfrm>
            <a:custGeom>
              <a:rect b="b" l="l" r="r" t="t"/>
              <a:pathLst>
                <a:path extrusionOk="0" h="919480" w="181610">
                  <a:moveTo>
                    <a:pt x="181224" y="918971"/>
                  </a:moveTo>
                  <a:lnTo>
                    <a:pt x="181224" y="0"/>
                  </a:lnTo>
                  <a:lnTo>
                    <a:pt x="0" y="0"/>
                  </a:lnTo>
                  <a:lnTo>
                    <a:pt x="0" y="918971"/>
                  </a:lnTo>
                  <a:lnTo>
                    <a:pt x="181224" y="918971"/>
                  </a:lnTo>
                  <a:close/>
                </a:path>
              </a:pathLst>
            </a:custGeom>
            <a:solidFill>
              <a:srgbClr val="115B8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5" name="Google Shape;335;p38"/>
            <p:cNvSpPr/>
            <p:nvPr/>
          </p:nvSpPr>
          <p:spPr>
            <a:xfrm>
              <a:off x="-114" y="1155191"/>
              <a:ext cx="195580" cy="946785"/>
            </a:xfrm>
            <a:custGeom>
              <a:rect b="b" l="l" r="r" t="t"/>
              <a:pathLst>
                <a:path extrusionOk="0" h="946785" w="195580">
                  <a:moveTo>
                    <a:pt x="195046" y="9144"/>
                  </a:moveTo>
                  <a:lnTo>
                    <a:pt x="193522" y="7620"/>
                  </a:lnTo>
                  <a:lnTo>
                    <a:pt x="191998" y="4572"/>
                  </a:lnTo>
                  <a:lnTo>
                    <a:pt x="188950" y="1524"/>
                  </a:lnTo>
                  <a:lnTo>
                    <a:pt x="185902" y="0"/>
                  </a:lnTo>
                  <a:lnTo>
                    <a:pt x="181330" y="0"/>
                  </a:lnTo>
                  <a:lnTo>
                    <a:pt x="167614" y="0"/>
                  </a:lnTo>
                  <a:lnTo>
                    <a:pt x="167614" y="27432"/>
                  </a:lnTo>
                  <a:lnTo>
                    <a:pt x="167614" y="918972"/>
                  </a:lnTo>
                  <a:lnTo>
                    <a:pt x="13690" y="918972"/>
                  </a:lnTo>
                  <a:lnTo>
                    <a:pt x="13690" y="27432"/>
                  </a:lnTo>
                  <a:lnTo>
                    <a:pt x="167614" y="27432"/>
                  </a:lnTo>
                  <a:lnTo>
                    <a:pt x="167614" y="0"/>
                  </a:lnTo>
                  <a:lnTo>
                    <a:pt x="0" y="0"/>
                  </a:lnTo>
                  <a:lnTo>
                    <a:pt x="0" y="27432"/>
                  </a:lnTo>
                  <a:lnTo>
                    <a:pt x="1511" y="27432"/>
                  </a:lnTo>
                  <a:lnTo>
                    <a:pt x="1511" y="918972"/>
                  </a:lnTo>
                  <a:lnTo>
                    <a:pt x="0" y="918972"/>
                  </a:lnTo>
                  <a:lnTo>
                    <a:pt x="0" y="946404"/>
                  </a:lnTo>
                  <a:lnTo>
                    <a:pt x="181330" y="946404"/>
                  </a:lnTo>
                  <a:lnTo>
                    <a:pt x="185902" y="946404"/>
                  </a:lnTo>
                  <a:lnTo>
                    <a:pt x="188950" y="944880"/>
                  </a:lnTo>
                  <a:lnTo>
                    <a:pt x="193522" y="940308"/>
                  </a:lnTo>
                  <a:lnTo>
                    <a:pt x="195046" y="937260"/>
                  </a:lnTo>
                  <a:lnTo>
                    <a:pt x="195046" y="932688"/>
                  </a:lnTo>
                  <a:lnTo>
                    <a:pt x="195046" y="13716"/>
                  </a:lnTo>
                  <a:lnTo>
                    <a:pt x="195046" y="9144"/>
                  </a:lnTo>
                  <a:close/>
                </a:path>
              </a:pathLst>
            </a:custGeom>
            <a:solidFill>
              <a:srgbClr val="375C8A"/>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36" name="Google Shape;336;p38"/>
          <p:cNvSpPr txBox="1"/>
          <p:nvPr>
            <p:ph type="title"/>
          </p:nvPr>
        </p:nvSpPr>
        <p:spPr>
          <a:xfrm>
            <a:off x="3074801" y="837700"/>
            <a:ext cx="4675200" cy="690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solidFill>
                  <a:srgbClr val="000000"/>
                </a:solidFill>
              </a:rPr>
              <a:t>CONCLUSIONI</a:t>
            </a:r>
            <a:endParaRPr sz="4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0"/>
          <p:cNvSpPr txBox="1"/>
          <p:nvPr/>
        </p:nvSpPr>
        <p:spPr>
          <a:xfrm>
            <a:off x="1028060" y="2735070"/>
            <a:ext cx="189230" cy="272415"/>
          </a:xfrm>
          <a:prstGeom prst="rect">
            <a:avLst/>
          </a:prstGeom>
          <a:noFill/>
          <a:ln>
            <a:noFill/>
          </a:ln>
        </p:spPr>
        <p:txBody>
          <a:bodyPr anchorCtr="0" anchor="t" bIns="0" lIns="0" spcFirstLastPara="1" rIns="0" wrap="square" tIns="15225">
            <a:spAutoFit/>
          </a:bodyPr>
          <a:lstStyle/>
          <a:p>
            <a:pPr indent="0" lvl="0" marL="12700" marR="0" rtl="0" algn="l">
              <a:lnSpc>
                <a:spcPct val="100000"/>
              </a:lnSpc>
              <a:spcBef>
                <a:spcPts val="0"/>
              </a:spcBef>
              <a:spcAft>
                <a:spcPts val="0"/>
              </a:spcAft>
              <a:buNone/>
            </a:pPr>
            <a:r>
              <a:rPr lang="en-US" sz="1600">
                <a:solidFill>
                  <a:schemeClr val="dk1"/>
                </a:solidFill>
                <a:latin typeface="Arial"/>
                <a:ea typeface="Arial"/>
                <a:cs typeface="Arial"/>
                <a:sym typeface="Arial"/>
              </a:rPr>
              <a:t>●</a:t>
            </a:r>
            <a:endParaRPr sz="1600">
              <a:solidFill>
                <a:schemeClr val="dk1"/>
              </a:solidFill>
              <a:latin typeface="Arial"/>
              <a:ea typeface="Arial"/>
              <a:cs typeface="Arial"/>
              <a:sym typeface="Arial"/>
            </a:endParaRPr>
          </a:p>
        </p:txBody>
      </p:sp>
      <p:sp>
        <p:nvSpPr>
          <p:cNvPr id="79" name="Google Shape;79;p10"/>
          <p:cNvSpPr txBox="1"/>
          <p:nvPr/>
        </p:nvSpPr>
        <p:spPr>
          <a:xfrm>
            <a:off x="1028060" y="4560822"/>
            <a:ext cx="189230" cy="272415"/>
          </a:xfrm>
          <a:prstGeom prst="rect">
            <a:avLst/>
          </a:prstGeom>
          <a:noFill/>
          <a:ln>
            <a:noFill/>
          </a:ln>
        </p:spPr>
        <p:txBody>
          <a:bodyPr anchorCtr="0" anchor="t" bIns="0" lIns="0" spcFirstLastPara="1" rIns="0" wrap="square" tIns="15225">
            <a:spAutoFit/>
          </a:bodyPr>
          <a:lstStyle/>
          <a:p>
            <a:pPr indent="0" lvl="0" marL="12700" marR="0" rtl="0" algn="l">
              <a:lnSpc>
                <a:spcPct val="100000"/>
              </a:lnSpc>
              <a:spcBef>
                <a:spcPts val="0"/>
              </a:spcBef>
              <a:spcAft>
                <a:spcPts val="0"/>
              </a:spcAft>
              <a:buNone/>
            </a:pPr>
            <a:r>
              <a:rPr lang="en-US" sz="1600">
                <a:solidFill>
                  <a:schemeClr val="dk1"/>
                </a:solidFill>
                <a:latin typeface="Arial"/>
                <a:ea typeface="Arial"/>
                <a:cs typeface="Arial"/>
                <a:sym typeface="Arial"/>
              </a:rPr>
              <a:t>●</a:t>
            </a:r>
            <a:endParaRPr sz="1600">
              <a:solidFill>
                <a:schemeClr val="dk1"/>
              </a:solidFill>
              <a:latin typeface="Arial"/>
              <a:ea typeface="Arial"/>
              <a:cs typeface="Arial"/>
              <a:sym typeface="Arial"/>
            </a:endParaRPr>
          </a:p>
        </p:txBody>
      </p:sp>
      <p:sp>
        <p:nvSpPr>
          <p:cNvPr id="80" name="Google Shape;80;p10"/>
          <p:cNvSpPr txBox="1"/>
          <p:nvPr/>
        </p:nvSpPr>
        <p:spPr>
          <a:xfrm>
            <a:off x="1351152" y="2605531"/>
            <a:ext cx="7982584" cy="3497579"/>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lang="en-US" sz="3600">
                <a:solidFill>
                  <a:schemeClr val="dk1"/>
                </a:solidFill>
                <a:latin typeface="Helvetica Neue"/>
                <a:ea typeface="Helvetica Neue"/>
                <a:cs typeface="Helvetica Neue"/>
                <a:sym typeface="Helvetica Neue"/>
              </a:rPr>
              <a:t>Diverse ed ancora molto dibattute sono  le teorie per cercare di spiegare la  causa della dislessia</a:t>
            </a:r>
            <a:endParaRPr sz="3600">
              <a:solidFill>
                <a:schemeClr val="dk1"/>
              </a:solidFill>
              <a:latin typeface="Helvetica Neue"/>
              <a:ea typeface="Helvetica Neue"/>
              <a:cs typeface="Helvetica Neue"/>
              <a:sym typeface="Helvetica Neue"/>
            </a:endParaRPr>
          </a:p>
          <a:p>
            <a:pPr indent="0" lvl="0" marL="12700" marR="170815" rtl="0" algn="l">
              <a:lnSpc>
                <a:spcPct val="100000"/>
              </a:lnSpc>
              <a:spcBef>
                <a:spcPts val="1415"/>
              </a:spcBef>
              <a:spcAft>
                <a:spcPts val="0"/>
              </a:spcAft>
              <a:buNone/>
            </a:pPr>
            <a:r>
              <a:rPr lang="en-US" sz="3600">
                <a:solidFill>
                  <a:schemeClr val="dk1"/>
                </a:solidFill>
                <a:latin typeface="Helvetica Neue"/>
                <a:ea typeface="Helvetica Neue"/>
                <a:cs typeface="Helvetica Neue"/>
                <a:sym typeface="Helvetica Neue"/>
              </a:rPr>
              <a:t>Tuttavia, seppur qualcuna risulta più  riconosciuta delle altre, non c'è ancora  certezza ed accordo tra gli studiosi</a:t>
            </a:r>
            <a:endParaRPr sz="3600">
              <a:solidFill>
                <a:schemeClr val="dk1"/>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1"/>
          <p:cNvSpPr txBox="1"/>
          <p:nvPr>
            <p:ph type="title"/>
          </p:nvPr>
        </p:nvSpPr>
        <p:spPr>
          <a:xfrm>
            <a:off x="2547503" y="639575"/>
            <a:ext cx="6642900" cy="690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Teorie principali</a:t>
            </a:r>
            <a:endParaRPr sz="4400"/>
          </a:p>
        </p:txBody>
      </p:sp>
      <p:sp>
        <p:nvSpPr>
          <p:cNvPr id="86" name="Google Shape;86;p11"/>
          <p:cNvSpPr txBox="1"/>
          <p:nvPr/>
        </p:nvSpPr>
        <p:spPr>
          <a:xfrm>
            <a:off x="969132" y="2327553"/>
            <a:ext cx="7822565" cy="3972560"/>
          </a:xfrm>
          <a:prstGeom prst="rect">
            <a:avLst/>
          </a:prstGeom>
          <a:noFill/>
          <a:ln>
            <a:noFill/>
          </a:ln>
        </p:spPr>
        <p:txBody>
          <a:bodyPr anchorCtr="0" anchor="t" bIns="0" lIns="0" spcFirstLastPara="1" rIns="0" wrap="square" tIns="192400">
            <a:spAutoFit/>
          </a:bodyPr>
          <a:lstStyle/>
          <a:p>
            <a:pPr indent="-325119" lvl="0" marL="362585" marR="0" rtl="0" algn="l">
              <a:lnSpc>
                <a:spcPct val="100000"/>
              </a:lnSpc>
              <a:spcBef>
                <a:spcPts val="0"/>
              </a:spcBef>
              <a:spcAft>
                <a:spcPts val="0"/>
              </a:spcAft>
              <a:buClr>
                <a:schemeClr val="dk1"/>
              </a:buClr>
              <a:buSzPts val="1800"/>
              <a:buFont typeface="Arial"/>
              <a:buChar char="●"/>
            </a:pPr>
            <a:r>
              <a:rPr lang="en-US" sz="4000">
                <a:solidFill>
                  <a:schemeClr val="dk1"/>
                </a:solidFill>
                <a:latin typeface="Helvetica Neue"/>
                <a:ea typeface="Helvetica Neue"/>
                <a:cs typeface="Helvetica Neue"/>
                <a:sym typeface="Helvetica Neue"/>
              </a:rPr>
              <a:t>Phonological theory</a:t>
            </a:r>
            <a:endParaRPr sz="4000">
              <a:solidFill>
                <a:schemeClr val="dk1"/>
              </a:solidFill>
              <a:latin typeface="Helvetica Neue"/>
              <a:ea typeface="Helvetica Neue"/>
              <a:cs typeface="Helvetica Neue"/>
              <a:sym typeface="Helvetica Neue"/>
            </a:endParaRPr>
          </a:p>
          <a:p>
            <a:pPr indent="-325119" lvl="0" marL="362585" marR="0" rtl="0" algn="l">
              <a:lnSpc>
                <a:spcPct val="100000"/>
              </a:lnSpc>
              <a:spcBef>
                <a:spcPts val="1415"/>
              </a:spcBef>
              <a:spcAft>
                <a:spcPts val="0"/>
              </a:spcAft>
              <a:buClr>
                <a:schemeClr val="dk1"/>
              </a:buClr>
              <a:buSzPts val="1800"/>
              <a:buFont typeface="Arial"/>
              <a:buChar char="●"/>
            </a:pPr>
            <a:r>
              <a:rPr lang="en-US" sz="4000">
                <a:solidFill>
                  <a:schemeClr val="dk1"/>
                </a:solidFill>
                <a:latin typeface="Helvetica Neue"/>
                <a:ea typeface="Helvetica Neue"/>
                <a:cs typeface="Helvetica Neue"/>
                <a:sym typeface="Helvetica Neue"/>
              </a:rPr>
              <a:t>Rapid auditory processing theory</a:t>
            </a:r>
            <a:endParaRPr sz="4000">
              <a:solidFill>
                <a:schemeClr val="dk1"/>
              </a:solidFill>
              <a:latin typeface="Helvetica Neue"/>
              <a:ea typeface="Helvetica Neue"/>
              <a:cs typeface="Helvetica Neue"/>
              <a:sym typeface="Helvetica Neue"/>
            </a:endParaRPr>
          </a:p>
          <a:p>
            <a:pPr indent="-325119" lvl="0" marL="362585" marR="0" rtl="0" algn="l">
              <a:lnSpc>
                <a:spcPct val="100000"/>
              </a:lnSpc>
              <a:spcBef>
                <a:spcPts val="1415"/>
              </a:spcBef>
              <a:spcAft>
                <a:spcPts val="0"/>
              </a:spcAft>
              <a:buClr>
                <a:schemeClr val="dk1"/>
              </a:buClr>
              <a:buSzPts val="1800"/>
              <a:buFont typeface="Arial"/>
              <a:buChar char="●"/>
            </a:pPr>
            <a:r>
              <a:rPr lang="en-US" sz="4000">
                <a:solidFill>
                  <a:schemeClr val="dk1"/>
                </a:solidFill>
                <a:latin typeface="Helvetica Neue"/>
                <a:ea typeface="Helvetica Neue"/>
                <a:cs typeface="Helvetica Neue"/>
                <a:sym typeface="Helvetica Neue"/>
              </a:rPr>
              <a:t>Visual theory</a:t>
            </a:r>
            <a:endParaRPr sz="4000">
              <a:solidFill>
                <a:schemeClr val="dk1"/>
              </a:solidFill>
              <a:latin typeface="Helvetica Neue"/>
              <a:ea typeface="Helvetica Neue"/>
              <a:cs typeface="Helvetica Neue"/>
              <a:sym typeface="Helvetica Neue"/>
            </a:endParaRPr>
          </a:p>
          <a:p>
            <a:pPr indent="-325119" lvl="0" marL="362585" marR="0" rtl="0" algn="l">
              <a:lnSpc>
                <a:spcPct val="100000"/>
              </a:lnSpc>
              <a:spcBef>
                <a:spcPts val="1420"/>
              </a:spcBef>
              <a:spcAft>
                <a:spcPts val="0"/>
              </a:spcAft>
              <a:buClr>
                <a:schemeClr val="dk1"/>
              </a:buClr>
              <a:buSzPts val="1800"/>
              <a:buFont typeface="Arial"/>
              <a:buChar char="●"/>
            </a:pPr>
            <a:r>
              <a:rPr lang="en-US" sz="4000">
                <a:solidFill>
                  <a:schemeClr val="dk1"/>
                </a:solidFill>
                <a:latin typeface="Helvetica Neue"/>
                <a:ea typeface="Helvetica Neue"/>
                <a:cs typeface="Helvetica Neue"/>
                <a:sym typeface="Helvetica Neue"/>
              </a:rPr>
              <a:t>Cerebellar theory</a:t>
            </a:r>
            <a:endParaRPr sz="4000">
              <a:solidFill>
                <a:schemeClr val="dk1"/>
              </a:solidFill>
              <a:latin typeface="Helvetica Neue"/>
              <a:ea typeface="Helvetica Neue"/>
              <a:cs typeface="Helvetica Neue"/>
              <a:sym typeface="Helvetica Neue"/>
            </a:endParaRPr>
          </a:p>
          <a:p>
            <a:pPr indent="-325119" lvl="0" marL="362585" marR="0" rtl="0" algn="l">
              <a:lnSpc>
                <a:spcPct val="100000"/>
              </a:lnSpc>
              <a:spcBef>
                <a:spcPts val="1415"/>
              </a:spcBef>
              <a:spcAft>
                <a:spcPts val="0"/>
              </a:spcAft>
              <a:buClr>
                <a:schemeClr val="dk1"/>
              </a:buClr>
              <a:buSzPts val="1800"/>
              <a:buFont typeface="Arial"/>
              <a:buChar char="●"/>
            </a:pPr>
            <a:r>
              <a:rPr lang="en-US" sz="4000">
                <a:solidFill>
                  <a:schemeClr val="dk1"/>
                </a:solidFill>
                <a:latin typeface="Helvetica Neue"/>
                <a:ea typeface="Helvetica Neue"/>
                <a:cs typeface="Helvetica Neue"/>
                <a:sym typeface="Helvetica Neue"/>
              </a:rPr>
              <a:t>Magnocellular theory</a:t>
            </a:r>
            <a:endParaRPr sz="4000">
              <a:solidFill>
                <a:schemeClr val="dk1"/>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2"/>
          <p:cNvSpPr txBox="1"/>
          <p:nvPr>
            <p:ph type="title"/>
          </p:nvPr>
        </p:nvSpPr>
        <p:spPr>
          <a:xfrm>
            <a:off x="2267076" y="837691"/>
            <a:ext cx="5554980" cy="696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Phonological Theory</a:t>
            </a:r>
            <a:endParaRPr sz="4400"/>
          </a:p>
        </p:txBody>
      </p:sp>
      <p:sp>
        <p:nvSpPr>
          <p:cNvPr id="92" name="Google Shape;92;p12"/>
          <p:cNvSpPr txBox="1"/>
          <p:nvPr/>
        </p:nvSpPr>
        <p:spPr>
          <a:xfrm>
            <a:off x="1028060" y="2802127"/>
            <a:ext cx="171450" cy="24511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93" name="Google Shape;93;p12"/>
          <p:cNvSpPr txBox="1"/>
          <p:nvPr/>
        </p:nvSpPr>
        <p:spPr>
          <a:xfrm flipH="1" rot="10800000">
            <a:off x="1028050" y="4549871"/>
            <a:ext cx="171600" cy="233400"/>
          </a:xfrm>
          <a:prstGeom prst="rect">
            <a:avLst/>
          </a:prstGeom>
          <a:noFill/>
          <a:ln>
            <a:noFill/>
          </a:ln>
        </p:spPr>
        <p:txBody>
          <a:bodyPr anchorCtr="0" anchor="t" bIns="0" lIns="0" spcFirstLastPara="1" rIns="0" wrap="square" tIns="17775">
            <a:spAutoFit/>
          </a:bodyPr>
          <a:lstStyle/>
          <a:p>
            <a:pPr indent="0" lvl="0" marL="12700" marR="0" rtl="0" algn="l">
              <a:lnSpc>
                <a:spcPct val="100000"/>
              </a:lnSpc>
              <a:spcBef>
                <a:spcPts val="0"/>
              </a:spcBef>
              <a:spcAft>
                <a:spcPts val="0"/>
              </a:spcAft>
              <a:buNone/>
            </a:pPr>
            <a:r>
              <a:rPr lang="en-US" sz="1400">
                <a:solidFill>
                  <a:schemeClr val="dk1"/>
                </a:solidFill>
                <a:latin typeface="Arial"/>
                <a:ea typeface="Arial"/>
                <a:cs typeface="Arial"/>
                <a:sym typeface="Arial"/>
              </a:rPr>
              <a:t>●</a:t>
            </a:r>
            <a:endParaRPr sz="1400">
              <a:solidFill>
                <a:schemeClr val="dk1"/>
              </a:solidFill>
              <a:latin typeface="Arial"/>
              <a:ea typeface="Arial"/>
              <a:cs typeface="Arial"/>
              <a:sym typeface="Arial"/>
            </a:endParaRPr>
          </a:p>
        </p:txBody>
      </p:sp>
      <p:sp>
        <p:nvSpPr>
          <p:cNvPr id="94" name="Google Shape;94;p12"/>
          <p:cNvSpPr txBox="1"/>
          <p:nvPr/>
        </p:nvSpPr>
        <p:spPr>
          <a:xfrm>
            <a:off x="1351152" y="2686302"/>
            <a:ext cx="7925434" cy="3132455"/>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lang="en-US" sz="3200">
                <a:solidFill>
                  <a:schemeClr val="dk1"/>
                </a:solidFill>
                <a:latin typeface="Helvetica Neue"/>
                <a:ea typeface="Helvetica Neue"/>
                <a:cs typeface="Helvetica Neue"/>
                <a:sym typeface="Helvetica Neue"/>
              </a:rPr>
              <a:t>Deficit specifico di rappresentazione,  stoccaggio e recupero dei suoni della lingua</a:t>
            </a:r>
            <a:endParaRPr sz="3200">
              <a:solidFill>
                <a:schemeClr val="dk1"/>
              </a:solidFill>
              <a:latin typeface="Helvetica Neue"/>
              <a:ea typeface="Helvetica Neue"/>
              <a:cs typeface="Helvetica Neue"/>
              <a:sym typeface="Helvetica Neue"/>
            </a:endParaRPr>
          </a:p>
          <a:p>
            <a:pPr indent="0" lvl="0" marL="12700" marR="26034" rtl="0" algn="l">
              <a:lnSpc>
                <a:spcPct val="100000"/>
              </a:lnSpc>
              <a:spcBef>
                <a:spcPts val="1420"/>
              </a:spcBef>
              <a:spcAft>
                <a:spcPts val="0"/>
              </a:spcAft>
              <a:buNone/>
            </a:pPr>
            <a:r>
              <a:rPr lang="en-US" sz="3200">
                <a:solidFill>
                  <a:schemeClr val="dk1"/>
                </a:solidFill>
                <a:latin typeface="Helvetica Neue"/>
                <a:ea typeface="Helvetica Neue"/>
                <a:cs typeface="Helvetica Neue"/>
                <a:sym typeface="Helvetica Neue"/>
              </a:rPr>
              <a:t>Imparare a leggere infatti richiede la  consapevolezza della corrispondenza  grafema-fonema (cioè la corrispondenza tra  le lettere ed i suoni della lingua)</a:t>
            </a:r>
            <a:endParaRPr sz="3200">
              <a:solidFill>
                <a:schemeClr val="dk1"/>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3"/>
          <p:cNvSpPr txBox="1"/>
          <p:nvPr>
            <p:ph type="title"/>
          </p:nvPr>
        </p:nvSpPr>
        <p:spPr>
          <a:xfrm>
            <a:off x="2267076" y="837691"/>
            <a:ext cx="5554980" cy="696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Phonological Theory</a:t>
            </a:r>
            <a:endParaRPr sz="4400"/>
          </a:p>
        </p:txBody>
      </p:sp>
      <p:sp>
        <p:nvSpPr>
          <p:cNvPr id="100" name="Google Shape;100;p13"/>
          <p:cNvSpPr txBox="1"/>
          <p:nvPr/>
        </p:nvSpPr>
        <p:spPr>
          <a:xfrm>
            <a:off x="994532" y="2608578"/>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101" name="Google Shape;101;p13"/>
          <p:cNvSpPr txBox="1"/>
          <p:nvPr/>
        </p:nvSpPr>
        <p:spPr>
          <a:xfrm>
            <a:off x="1319148" y="2507994"/>
            <a:ext cx="7328534" cy="4521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Infatti i bambini dislessici presentano difficoltà:</a:t>
            </a:r>
            <a:endParaRPr sz="2800">
              <a:solidFill>
                <a:schemeClr val="dk1"/>
              </a:solidFill>
              <a:latin typeface="Helvetica Neue"/>
              <a:ea typeface="Helvetica Neue"/>
              <a:cs typeface="Helvetica Neue"/>
              <a:sym typeface="Helvetica Neue"/>
            </a:endParaRPr>
          </a:p>
        </p:txBody>
      </p:sp>
      <p:sp>
        <p:nvSpPr>
          <p:cNvPr id="102" name="Google Shape;102;p13"/>
          <p:cNvSpPr txBox="1"/>
          <p:nvPr/>
        </p:nvSpPr>
        <p:spPr>
          <a:xfrm>
            <a:off x="1319136" y="3394021"/>
            <a:ext cx="7767300" cy="44310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	nella	manipolazione 	dei	suoni	(sintesi	e</a:t>
            </a:r>
            <a:endParaRPr sz="2800">
              <a:solidFill>
                <a:schemeClr val="dk1"/>
              </a:solidFill>
              <a:latin typeface="Helvetica Neue"/>
              <a:ea typeface="Helvetica Neue"/>
              <a:cs typeface="Helvetica Neue"/>
              <a:sym typeface="Helvetica Neue"/>
            </a:endParaRPr>
          </a:p>
        </p:txBody>
      </p:sp>
      <p:sp>
        <p:nvSpPr>
          <p:cNvPr id="103" name="Google Shape;103;p13"/>
          <p:cNvSpPr txBox="1"/>
          <p:nvPr/>
        </p:nvSpPr>
        <p:spPr>
          <a:xfrm>
            <a:off x="1319148" y="3672524"/>
            <a:ext cx="7767300" cy="2281200"/>
          </a:xfrm>
          <a:prstGeom prst="rect">
            <a:avLst/>
          </a:prstGeom>
          <a:noFill/>
          <a:ln>
            <a:noFill/>
          </a:ln>
        </p:spPr>
        <p:txBody>
          <a:bodyPr anchorCtr="0" anchor="t" bIns="0" lIns="0" spcFirstLastPara="1" rIns="0" wrap="square" tIns="192400">
            <a:spAutoFit/>
          </a:bodyPr>
          <a:lstStyle/>
          <a:p>
            <a:pPr indent="0" lvl="0" marL="12700" marR="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segmentazione fonemica, ricognizione di rime....)</a:t>
            </a:r>
            <a:endParaRPr sz="2800">
              <a:solidFill>
                <a:schemeClr val="dk1"/>
              </a:solidFill>
              <a:latin typeface="Helvetica Neue"/>
              <a:ea typeface="Helvetica Neue"/>
              <a:cs typeface="Helvetica Neue"/>
              <a:sym typeface="Helvetica Neue"/>
            </a:endParaRPr>
          </a:p>
          <a:p>
            <a:pPr indent="-218440" lvl="0" marL="230504" marR="0" rtl="0" algn="l">
              <a:lnSpc>
                <a:spcPct val="100000"/>
              </a:lnSpc>
              <a:spcBef>
                <a:spcPts val="1415"/>
              </a:spcBef>
              <a:spcAft>
                <a:spcPts val="0"/>
              </a:spcAft>
              <a:buClr>
                <a:schemeClr val="dk1"/>
              </a:buClr>
              <a:buSzPts val="2800"/>
              <a:buFont typeface="Helvetica Neue"/>
              <a:buChar char="-"/>
            </a:pPr>
            <a:r>
              <a:rPr lang="en-US" sz="2800">
                <a:solidFill>
                  <a:schemeClr val="dk1"/>
                </a:solidFill>
                <a:latin typeface="Helvetica Neue"/>
                <a:ea typeface="Helvetica Neue"/>
                <a:cs typeface="Helvetica Neue"/>
                <a:sym typeface="Helvetica Neue"/>
              </a:rPr>
              <a:t>nella memoria a breve termine</a:t>
            </a:r>
            <a:endParaRPr sz="2800">
              <a:solidFill>
                <a:schemeClr val="dk1"/>
              </a:solidFill>
              <a:latin typeface="Helvetica Neue"/>
              <a:ea typeface="Helvetica Neue"/>
              <a:cs typeface="Helvetica Neue"/>
              <a:sym typeface="Helvetica Neue"/>
            </a:endParaRPr>
          </a:p>
          <a:p>
            <a:pPr indent="-177800" lvl="0" marL="12700" marR="5080" rtl="0" algn="l">
              <a:lnSpc>
                <a:spcPct val="100000"/>
              </a:lnSpc>
              <a:spcBef>
                <a:spcPts val="1415"/>
              </a:spcBef>
              <a:spcAft>
                <a:spcPts val="0"/>
              </a:spcAft>
              <a:buClr>
                <a:schemeClr val="dk1"/>
              </a:buClr>
              <a:buSzPts val="2800"/>
              <a:buFont typeface="Helvetica Neue"/>
              <a:buChar char="-"/>
            </a:pPr>
            <a:r>
              <a:rPr lang="en-US" sz="2800">
                <a:solidFill>
                  <a:schemeClr val="dk1"/>
                </a:solidFill>
                <a:latin typeface="Helvetica Neue"/>
                <a:ea typeface="Helvetica Neue"/>
                <a:cs typeface="Helvetica Neue"/>
                <a:sym typeface="Helvetica Neue"/>
              </a:rPr>
              <a:t>  nella capacità di denominazione dove risultano  particolarmente lenti</a:t>
            </a:r>
            <a:endParaRPr sz="2800">
              <a:solidFill>
                <a:schemeClr val="dk1"/>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4"/>
          <p:cNvSpPr txBox="1"/>
          <p:nvPr>
            <p:ph type="title"/>
          </p:nvPr>
        </p:nvSpPr>
        <p:spPr>
          <a:xfrm>
            <a:off x="2268600" y="542029"/>
            <a:ext cx="5554980" cy="696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Phonological Theory</a:t>
            </a:r>
            <a:endParaRPr sz="4400"/>
          </a:p>
        </p:txBody>
      </p:sp>
      <p:sp>
        <p:nvSpPr>
          <p:cNvPr id="109" name="Google Shape;109;p14"/>
          <p:cNvSpPr txBox="1"/>
          <p:nvPr/>
        </p:nvSpPr>
        <p:spPr>
          <a:xfrm>
            <a:off x="2189352" y="1212589"/>
            <a:ext cx="5711825" cy="69659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n-US" sz="4400">
                <a:solidFill>
                  <a:srgbClr val="323232"/>
                </a:solidFill>
                <a:latin typeface="Helvetica Neue"/>
                <a:ea typeface="Helvetica Neue"/>
                <a:cs typeface="Helvetica Neue"/>
                <a:sym typeface="Helvetica Neue"/>
              </a:rPr>
              <a:t>Basi neurobiologiche</a:t>
            </a:r>
            <a:endParaRPr sz="4400">
              <a:solidFill>
                <a:schemeClr val="dk1"/>
              </a:solidFill>
              <a:latin typeface="Helvetica Neue"/>
              <a:ea typeface="Helvetica Neue"/>
              <a:cs typeface="Helvetica Neue"/>
              <a:sym typeface="Helvetica Neue"/>
            </a:endParaRPr>
          </a:p>
        </p:txBody>
      </p:sp>
      <p:sp>
        <p:nvSpPr>
          <p:cNvPr id="110" name="Google Shape;110;p14"/>
          <p:cNvSpPr txBox="1"/>
          <p:nvPr/>
        </p:nvSpPr>
        <p:spPr>
          <a:xfrm>
            <a:off x="994532" y="2248915"/>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111" name="Google Shape;111;p14"/>
          <p:cNvSpPr txBox="1"/>
          <p:nvPr/>
        </p:nvSpPr>
        <p:spPr>
          <a:xfrm>
            <a:off x="1319148" y="2148331"/>
            <a:ext cx="8143240" cy="2157095"/>
          </a:xfrm>
          <a:prstGeom prst="rect">
            <a:avLst/>
          </a:prstGeom>
          <a:noFill/>
          <a:ln>
            <a:noFill/>
          </a:ln>
        </p:spPr>
        <p:txBody>
          <a:bodyPr anchorCtr="0" anchor="t" bIns="0" lIns="0" spcFirstLastPara="1" rIns="0" wrap="square" tIns="12700">
            <a:spAutoFit/>
          </a:bodyPr>
          <a:lstStyle/>
          <a:p>
            <a:pPr indent="0" lvl="0" marL="12700" marR="5080" rtl="0" algn="l">
              <a:lnSpc>
                <a:spcPct val="99900"/>
              </a:lnSpc>
              <a:spcBef>
                <a:spcPts val="0"/>
              </a:spcBef>
              <a:spcAft>
                <a:spcPts val="0"/>
              </a:spcAft>
              <a:buNone/>
            </a:pPr>
            <a:r>
              <a:rPr lang="en-US" sz="2800">
                <a:solidFill>
                  <a:schemeClr val="dk1"/>
                </a:solidFill>
                <a:latin typeface="Helvetica Neue"/>
                <a:ea typeface="Helvetica Neue"/>
                <a:cs typeface="Helvetica Neue"/>
                <a:sym typeface="Helvetica Neue"/>
              </a:rPr>
              <a:t>Ad un livello neurobiologico gli studi anatomici e  funzionali (RMN fz encefalo) hanno evidenziato alla  base del deficit fonologico una disfunzione  congenita dell'area perisilviana dell'emisfero  sinistro del cervello</a:t>
            </a:r>
            <a:endParaRPr sz="2800">
              <a:solidFill>
                <a:schemeClr val="dk1"/>
              </a:solidFill>
              <a:latin typeface="Helvetica Neue"/>
              <a:ea typeface="Helvetica Neue"/>
              <a:cs typeface="Helvetica Neue"/>
              <a:sym typeface="Helvetica Neue"/>
            </a:endParaRPr>
          </a:p>
        </p:txBody>
      </p:sp>
      <p:pic>
        <p:nvPicPr>
          <p:cNvPr id="112" name="Google Shape;112;p14"/>
          <p:cNvPicPr preferRelativeResize="0"/>
          <p:nvPr/>
        </p:nvPicPr>
        <p:blipFill rotWithShape="1">
          <a:blip r:embed="rId3">
            <a:alphaModFix/>
          </a:blip>
          <a:srcRect b="0" l="0" r="0" t="0"/>
          <a:stretch/>
        </p:blipFill>
        <p:spPr>
          <a:xfrm>
            <a:off x="3200278" y="4320540"/>
            <a:ext cx="4000500" cy="284835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5"/>
          <p:cNvSpPr txBox="1"/>
          <p:nvPr>
            <p:ph type="title"/>
          </p:nvPr>
        </p:nvSpPr>
        <p:spPr>
          <a:xfrm>
            <a:off x="1288668" y="837691"/>
            <a:ext cx="7513320" cy="696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4400"/>
              <a:t>Auditory Processing Theory</a:t>
            </a:r>
            <a:endParaRPr sz="4400"/>
          </a:p>
        </p:txBody>
      </p:sp>
      <p:sp>
        <p:nvSpPr>
          <p:cNvPr id="118" name="Google Shape;118;p15"/>
          <p:cNvSpPr txBox="1"/>
          <p:nvPr/>
        </p:nvSpPr>
        <p:spPr>
          <a:xfrm>
            <a:off x="1028060" y="2201671"/>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119" name="Google Shape;119;p15"/>
          <p:cNvSpPr txBox="1"/>
          <p:nvPr/>
        </p:nvSpPr>
        <p:spPr>
          <a:xfrm>
            <a:off x="1028060" y="4088382"/>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120" name="Google Shape;120;p15"/>
          <p:cNvSpPr txBox="1"/>
          <p:nvPr/>
        </p:nvSpPr>
        <p:spPr>
          <a:xfrm>
            <a:off x="1028060" y="5548373"/>
            <a:ext cx="153035" cy="217804"/>
          </a:xfrm>
          <a:prstGeom prst="rect">
            <a:avLst/>
          </a:prstGeom>
          <a:noFill/>
          <a:ln>
            <a:noFill/>
          </a:ln>
        </p:spPr>
        <p:txBody>
          <a:bodyPr anchorCtr="0" anchor="t" bIns="0" lIns="0" spcFirstLastPara="1" rIns="0" wrap="square" tIns="13950">
            <a:spAutoFit/>
          </a:bodyPr>
          <a:lstStyle/>
          <a:p>
            <a:pPr indent="0" lvl="0" marL="12700" marR="0" rtl="0" algn="l">
              <a:lnSpc>
                <a:spcPct val="100000"/>
              </a:lnSpc>
              <a:spcBef>
                <a:spcPts val="0"/>
              </a:spcBef>
              <a:spcAft>
                <a:spcPts val="0"/>
              </a:spcAft>
              <a:buNone/>
            </a:pPr>
            <a:r>
              <a:rPr lang="en-US" sz="1250">
                <a:solidFill>
                  <a:schemeClr val="dk1"/>
                </a:solidFill>
                <a:latin typeface="Arial"/>
                <a:ea typeface="Arial"/>
                <a:cs typeface="Arial"/>
                <a:sym typeface="Arial"/>
              </a:rPr>
              <a:t>●</a:t>
            </a:r>
            <a:endParaRPr sz="1250">
              <a:solidFill>
                <a:schemeClr val="dk1"/>
              </a:solidFill>
              <a:latin typeface="Arial"/>
              <a:ea typeface="Arial"/>
              <a:cs typeface="Arial"/>
              <a:sym typeface="Arial"/>
            </a:endParaRPr>
          </a:p>
        </p:txBody>
      </p:sp>
      <p:sp>
        <p:nvSpPr>
          <p:cNvPr id="121" name="Google Shape;121;p15"/>
          <p:cNvSpPr txBox="1"/>
          <p:nvPr/>
        </p:nvSpPr>
        <p:spPr>
          <a:xfrm>
            <a:off x="1351152" y="2101087"/>
            <a:ext cx="8201659" cy="3798570"/>
          </a:xfrm>
          <a:prstGeom prst="rect">
            <a:avLst/>
          </a:prstGeom>
          <a:noFill/>
          <a:ln>
            <a:noFill/>
          </a:ln>
        </p:spPr>
        <p:txBody>
          <a:bodyPr anchorCtr="0" anchor="t" bIns="0" lIns="0" spcFirstLastPara="1" rIns="0" wrap="square" tIns="12050">
            <a:spAutoFit/>
          </a:bodyPr>
          <a:lstStyle/>
          <a:p>
            <a:pPr indent="0" lvl="0" marL="12700" marR="5080" rtl="0" algn="just">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Secondo Tallal e colleghi il deficit risiede nelle  scarse abilità di numerose abilità uditive, come la  discriminazione della frequenza dei suoni, portando  ad una anomala risposta a diversi stimoli uditivi</a:t>
            </a:r>
            <a:endParaRPr sz="2800">
              <a:solidFill>
                <a:schemeClr val="dk1"/>
              </a:solidFill>
              <a:latin typeface="Helvetica Neue"/>
              <a:ea typeface="Helvetica Neue"/>
              <a:cs typeface="Helvetica Neue"/>
              <a:sym typeface="Helvetica Neue"/>
            </a:endParaRPr>
          </a:p>
          <a:p>
            <a:pPr indent="0" lvl="0" marL="12700" marR="5080" rtl="0" algn="just">
              <a:lnSpc>
                <a:spcPct val="100000"/>
              </a:lnSpc>
              <a:spcBef>
                <a:spcPts val="1415"/>
              </a:spcBef>
              <a:spcAft>
                <a:spcPts val="0"/>
              </a:spcAft>
              <a:buNone/>
            </a:pPr>
            <a:r>
              <a:rPr lang="en-US" sz="2800">
                <a:solidFill>
                  <a:schemeClr val="dk1"/>
                </a:solidFill>
                <a:latin typeface="Helvetica Neue"/>
                <a:ea typeface="Helvetica Neue"/>
                <a:cs typeface="Helvetica Neue"/>
                <a:sym typeface="Helvetica Neue"/>
              </a:rPr>
              <a:t>C'è una scorretta rappresentazione mentale dei  suoni brevi ed una difficoltà a distinguere suoni  simili (es. /ba/ vs /da/)</a:t>
            </a:r>
            <a:endParaRPr sz="2800">
              <a:solidFill>
                <a:schemeClr val="dk1"/>
              </a:solidFill>
              <a:latin typeface="Helvetica Neue"/>
              <a:ea typeface="Helvetica Neue"/>
              <a:cs typeface="Helvetica Neue"/>
              <a:sym typeface="Helvetica Neue"/>
            </a:endParaRPr>
          </a:p>
          <a:p>
            <a:pPr indent="0" lvl="0" marL="12700" marR="0" rtl="0" algn="just">
              <a:lnSpc>
                <a:spcPct val="100000"/>
              </a:lnSpc>
              <a:spcBef>
                <a:spcPts val="1415"/>
              </a:spcBef>
              <a:spcAft>
                <a:spcPts val="0"/>
              </a:spcAft>
              <a:buNone/>
            </a:pPr>
            <a:r>
              <a:rPr lang="en-US" sz="2800">
                <a:solidFill>
                  <a:schemeClr val="dk1"/>
                </a:solidFill>
                <a:latin typeface="Helvetica Neue"/>
                <a:ea typeface="Helvetica Neue"/>
                <a:cs typeface="Helvetica Neue"/>
                <a:sym typeface="Helvetica Neue"/>
              </a:rPr>
              <a:t>Gli studiosi che sostengono tale teoria riconoscono</a:t>
            </a:r>
            <a:endParaRPr sz="2800">
              <a:solidFill>
                <a:schemeClr val="dk1"/>
              </a:solidFill>
              <a:latin typeface="Helvetica Neue"/>
              <a:ea typeface="Helvetica Neue"/>
              <a:cs typeface="Helvetica Neue"/>
              <a:sym typeface="Helvetica Neue"/>
            </a:endParaRPr>
          </a:p>
        </p:txBody>
      </p:sp>
      <p:sp>
        <p:nvSpPr>
          <p:cNvPr id="122" name="Google Shape;122;p15"/>
          <p:cNvSpPr txBox="1"/>
          <p:nvPr/>
        </p:nvSpPr>
        <p:spPr>
          <a:xfrm>
            <a:off x="3247000" y="5874509"/>
            <a:ext cx="3161700" cy="874200"/>
          </a:xfrm>
          <a:prstGeom prst="rect">
            <a:avLst/>
          </a:prstGeom>
          <a:noFill/>
          <a:ln>
            <a:noFill/>
          </a:ln>
        </p:spPr>
        <p:txBody>
          <a:bodyPr anchorCtr="0" anchor="t" bIns="0" lIns="0" spcFirstLastPara="1" rIns="0" wrap="square" tIns="12050">
            <a:spAutoFit/>
          </a:bodyPr>
          <a:lstStyle/>
          <a:p>
            <a:pPr indent="146050" lvl="0" marL="12700" marR="508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come	la	causa  e	di	conseguenza</a:t>
            </a:r>
            <a:endParaRPr sz="2800">
              <a:solidFill>
                <a:schemeClr val="dk1"/>
              </a:solidFill>
              <a:latin typeface="Helvetica Neue"/>
              <a:ea typeface="Helvetica Neue"/>
              <a:cs typeface="Helvetica Neue"/>
              <a:sym typeface="Helvetica Neue"/>
            </a:endParaRPr>
          </a:p>
        </p:txBody>
      </p:sp>
      <p:sp>
        <p:nvSpPr>
          <p:cNvPr id="123" name="Google Shape;123;p15"/>
          <p:cNvSpPr txBox="1"/>
          <p:nvPr/>
        </p:nvSpPr>
        <p:spPr>
          <a:xfrm>
            <a:off x="6255876" y="5874500"/>
            <a:ext cx="1235100" cy="874200"/>
          </a:xfrm>
          <a:prstGeom prst="rect">
            <a:avLst/>
          </a:prstGeom>
          <a:noFill/>
          <a:ln>
            <a:noFill/>
          </a:ln>
        </p:spPr>
        <p:txBody>
          <a:bodyPr anchorCtr="0" anchor="t" bIns="0" lIns="0" spcFirstLastPara="1" rIns="0" wrap="square" tIns="12050">
            <a:spAutoFit/>
          </a:bodyPr>
          <a:lstStyle/>
          <a:p>
            <a:pPr indent="-180340" lvl="0" marL="192405" marR="508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diretta  delle</a:t>
            </a:r>
            <a:endParaRPr sz="2800">
              <a:solidFill>
                <a:schemeClr val="dk1"/>
              </a:solidFill>
              <a:latin typeface="Helvetica Neue"/>
              <a:ea typeface="Helvetica Neue"/>
              <a:cs typeface="Helvetica Neue"/>
              <a:sym typeface="Helvetica Neue"/>
            </a:endParaRPr>
          </a:p>
        </p:txBody>
      </p:sp>
      <p:sp>
        <p:nvSpPr>
          <p:cNvPr id="124" name="Google Shape;124;p15"/>
          <p:cNvSpPr txBox="1"/>
          <p:nvPr/>
        </p:nvSpPr>
        <p:spPr>
          <a:xfrm>
            <a:off x="7298525" y="5874500"/>
            <a:ext cx="2254200" cy="874200"/>
          </a:xfrm>
          <a:prstGeom prst="rect">
            <a:avLst/>
          </a:prstGeom>
          <a:noFill/>
          <a:ln>
            <a:noFill/>
          </a:ln>
        </p:spPr>
        <p:txBody>
          <a:bodyPr anchorCtr="0" anchor="t" bIns="0" lIns="0" spcFirstLastPara="1" rIns="0" wrap="square" tIns="12050">
            <a:spAutoFit/>
          </a:bodyPr>
          <a:lstStyle/>
          <a:p>
            <a:pPr indent="114300" lvl="0" marL="12700" marR="5080" rtl="0" algn="l">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del deficit  difficoltà	di</a:t>
            </a:r>
            <a:endParaRPr sz="2800">
              <a:solidFill>
                <a:schemeClr val="dk1"/>
              </a:solidFill>
              <a:latin typeface="Helvetica Neue"/>
              <a:ea typeface="Helvetica Neue"/>
              <a:cs typeface="Helvetica Neue"/>
              <a:sym typeface="Helvetica Neue"/>
            </a:endParaRPr>
          </a:p>
        </p:txBody>
      </p:sp>
      <p:sp>
        <p:nvSpPr>
          <p:cNvPr id="125" name="Google Shape;125;p15"/>
          <p:cNvSpPr txBox="1"/>
          <p:nvPr/>
        </p:nvSpPr>
        <p:spPr>
          <a:xfrm>
            <a:off x="1351152" y="5874509"/>
            <a:ext cx="1739900" cy="1305560"/>
          </a:xfrm>
          <a:prstGeom prst="rect">
            <a:avLst/>
          </a:prstGeom>
          <a:noFill/>
          <a:ln>
            <a:noFill/>
          </a:ln>
        </p:spPr>
        <p:txBody>
          <a:bodyPr anchorCtr="0" anchor="t" bIns="0" lIns="0" spcFirstLastPara="1" rIns="0" wrap="square" tIns="12050">
            <a:spAutoFit/>
          </a:bodyPr>
          <a:lstStyle/>
          <a:p>
            <a:pPr indent="0" lvl="0" marL="12700" marR="5080" rtl="0" algn="just">
              <a:lnSpc>
                <a:spcPct val="100000"/>
              </a:lnSpc>
              <a:spcBef>
                <a:spcPts val="0"/>
              </a:spcBef>
              <a:spcAft>
                <a:spcPts val="0"/>
              </a:spcAft>
              <a:buNone/>
            </a:pPr>
            <a:r>
              <a:rPr lang="en-US" sz="2800">
                <a:solidFill>
                  <a:schemeClr val="dk1"/>
                </a:solidFill>
                <a:latin typeface="Helvetica Neue"/>
                <a:ea typeface="Helvetica Neue"/>
                <a:cs typeface="Helvetica Neue"/>
                <a:sym typeface="Helvetica Neue"/>
              </a:rPr>
              <a:t>tali deficit  fonologico  lettura</a:t>
            </a:r>
            <a:endParaRPr sz="2800">
              <a:solidFill>
                <a:schemeClr val="dk1"/>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